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0" r:id="rId1"/>
  </p:sldMasterIdLst>
  <p:notesMasterIdLst>
    <p:notesMasterId r:id="rId32"/>
  </p:notesMasterIdLst>
  <p:sldIdLst>
    <p:sldId id="256" r:id="rId2"/>
    <p:sldId id="257" r:id="rId3"/>
    <p:sldId id="263" r:id="rId4"/>
    <p:sldId id="313" r:id="rId5"/>
    <p:sldId id="293" r:id="rId6"/>
    <p:sldId id="294" r:id="rId7"/>
    <p:sldId id="295" r:id="rId8"/>
    <p:sldId id="299" r:id="rId9"/>
    <p:sldId id="300" r:id="rId10"/>
    <p:sldId id="302" r:id="rId11"/>
    <p:sldId id="301" r:id="rId12"/>
    <p:sldId id="303" r:id="rId13"/>
    <p:sldId id="304" r:id="rId14"/>
    <p:sldId id="296" r:id="rId15"/>
    <p:sldId id="305" r:id="rId16"/>
    <p:sldId id="307" r:id="rId17"/>
    <p:sldId id="308" r:id="rId18"/>
    <p:sldId id="311" r:id="rId19"/>
    <p:sldId id="309" r:id="rId20"/>
    <p:sldId id="310" r:id="rId21"/>
    <p:sldId id="312" r:id="rId22"/>
    <p:sldId id="328" r:id="rId23"/>
    <p:sldId id="331" r:id="rId24"/>
    <p:sldId id="319" r:id="rId25"/>
    <p:sldId id="321" r:id="rId26"/>
    <p:sldId id="326" r:id="rId27"/>
    <p:sldId id="332" r:id="rId28"/>
    <p:sldId id="323" r:id="rId29"/>
    <p:sldId id="333" r:id="rId30"/>
    <p:sldId id="279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03" autoAdjust="0"/>
    <p:restoredTop sz="33871" autoAdjust="0"/>
  </p:normalViewPr>
  <p:slideViewPr>
    <p:cSldViewPr>
      <p:cViewPr varScale="1">
        <p:scale>
          <a:sx n="70" d="100"/>
          <a:sy n="70" d="100"/>
        </p:scale>
        <p:origin x="1284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0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CFEA8A-6CDE-4F1C-A4A4-6218B32D3E62}" type="doc">
      <dgm:prSet loTypeId="urn:microsoft.com/office/officeart/2005/8/layout/hChevron3" loCatId="process" qsTypeId="urn:microsoft.com/office/officeart/2005/8/quickstyle/simple2" qsCatId="simple" csTypeId="urn:microsoft.com/office/officeart/2005/8/colors/accent0_3" csCatId="mainScheme" phldr="1"/>
      <dgm:spPr/>
    </dgm:pt>
    <dgm:pt modelId="{7AF4EC64-2082-4498-986A-B2229D651E99}">
      <dgm:prSet phldrT="[Text]"/>
      <dgm:spPr/>
      <dgm:t>
        <a:bodyPr/>
        <a:lstStyle/>
        <a:p>
          <a:r>
            <a:rPr lang="en-US" dirty="0" err="1" smtClean="0"/>
            <a:t>Pra-proses</a:t>
          </a:r>
          <a:endParaRPr lang="en-US" dirty="0"/>
        </a:p>
      </dgm:t>
    </dgm:pt>
    <dgm:pt modelId="{9DC30435-9DA3-4B5D-8787-46479A20492C}" type="parTrans" cxnId="{4F3166FE-794B-43BB-A88D-E18D6109CF9D}">
      <dgm:prSet/>
      <dgm:spPr/>
      <dgm:t>
        <a:bodyPr/>
        <a:lstStyle/>
        <a:p>
          <a:endParaRPr lang="en-US"/>
        </a:p>
      </dgm:t>
    </dgm:pt>
    <dgm:pt modelId="{A162906F-387F-46D5-972D-738B14CF4273}" type="sibTrans" cxnId="{4F3166FE-794B-43BB-A88D-E18D6109CF9D}">
      <dgm:prSet/>
      <dgm:spPr/>
      <dgm:t>
        <a:bodyPr/>
        <a:lstStyle/>
        <a:p>
          <a:endParaRPr lang="en-US"/>
        </a:p>
      </dgm:t>
    </dgm:pt>
    <dgm:pt modelId="{9BABEE3E-0BEF-4C5B-96F2-2C89C4FCB63B}">
      <dgm:prSet phldrT="[Text]"/>
      <dgm:spPr/>
      <dgm:t>
        <a:bodyPr/>
        <a:lstStyle/>
        <a:p>
          <a:r>
            <a:rPr lang="en-US" dirty="0" err="1" smtClean="0"/>
            <a:t>Ekstraksi</a:t>
          </a:r>
          <a:r>
            <a:rPr lang="en-US" dirty="0" smtClean="0"/>
            <a:t> </a:t>
          </a:r>
          <a:r>
            <a:rPr lang="en-US" dirty="0" err="1" smtClean="0"/>
            <a:t>Ciri</a:t>
          </a:r>
          <a:endParaRPr lang="en-US" dirty="0"/>
        </a:p>
      </dgm:t>
    </dgm:pt>
    <dgm:pt modelId="{69DCD66A-DB0E-48E6-8123-8EB7D7D4BDE6}" type="parTrans" cxnId="{19A9E33D-627B-4690-9427-4AFDC9EEFF58}">
      <dgm:prSet/>
      <dgm:spPr/>
      <dgm:t>
        <a:bodyPr/>
        <a:lstStyle/>
        <a:p>
          <a:endParaRPr lang="en-US"/>
        </a:p>
      </dgm:t>
    </dgm:pt>
    <dgm:pt modelId="{53F4CFB8-A7DD-4A11-85CD-8D4C823B19B7}" type="sibTrans" cxnId="{19A9E33D-627B-4690-9427-4AFDC9EEFF58}">
      <dgm:prSet/>
      <dgm:spPr/>
      <dgm:t>
        <a:bodyPr/>
        <a:lstStyle/>
        <a:p>
          <a:endParaRPr lang="en-US"/>
        </a:p>
      </dgm:t>
    </dgm:pt>
    <dgm:pt modelId="{2FADBA03-0E15-4BEC-97A7-DE0E4A2EA947}">
      <dgm:prSet phldrT="[Text]"/>
      <dgm:spPr/>
      <dgm:t>
        <a:bodyPr/>
        <a:lstStyle/>
        <a:p>
          <a:r>
            <a:rPr lang="en-US" dirty="0" smtClean="0"/>
            <a:t>PCA</a:t>
          </a:r>
          <a:endParaRPr lang="en-US" dirty="0"/>
        </a:p>
      </dgm:t>
    </dgm:pt>
    <dgm:pt modelId="{217735A6-B407-4F11-BC5C-55518A5E2285}" type="parTrans" cxnId="{F6293165-8EBB-4C08-9841-C781248FEA19}">
      <dgm:prSet/>
      <dgm:spPr/>
      <dgm:t>
        <a:bodyPr/>
        <a:lstStyle/>
        <a:p>
          <a:endParaRPr lang="en-US"/>
        </a:p>
      </dgm:t>
    </dgm:pt>
    <dgm:pt modelId="{032FF255-CB4B-4258-8C95-66B2B06BCEA8}" type="sibTrans" cxnId="{F6293165-8EBB-4C08-9841-C781248FEA19}">
      <dgm:prSet/>
      <dgm:spPr/>
      <dgm:t>
        <a:bodyPr/>
        <a:lstStyle/>
        <a:p>
          <a:endParaRPr lang="en-US"/>
        </a:p>
      </dgm:t>
    </dgm:pt>
    <dgm:pt modelId="{55A7EA13-7982-4BE5-B6E2-0B7E1C0F28B7}">
      <dgm:prSet phldrT="[Text]"/>
      <dgm:spPr/>
      <dgm:t>
        <a:bodyPr/>
        <a:lstStyle/>
        <a:p>
          <a:r>
            <a:rPr lang="en-US" dirty="0" smtClean="0"/>
            <a:t>Train PNN</a:t>
          </a:r>
          <a:endParaRPr lang="en-US" dirty="0"/>
        </a:p>
      </dgm:t>
    </dgm:pt>
    <dgm:pt modelId="{CFCEEFBF-0664-4289-92E1-CC9D917F615A}" type="parTrans" cxnId="{92A6F83F-841B-4D2B-987C-138CA9130BA2}">
      <dgm:prSet/>
      <dgm:spPr/>
      <dgm:t>
        <a:bodyPr/>
        <a:lstStyle/>
        <a:p>
          <a:endParaRPr lang="en-US"/>
        </a:p>
      </dgm:t>
    </dgm:pt>
    <dgm:pt modelId="{1A2A9F0C-D6D9-49EA-9272-1685EFE37AA3}" type="sibTrans" cxnId="{92A6F83F-841B-4D2B-987C-138CA9130BA2}">
      <dgm:prSet/>
      <dgm:spPr/>
      <dgm:t>
        <a:bodyPr/>
        <a:lstStyle/>
        <a:p>
          <a:endParaRPr lang="en-US"/>
        </a:p>
      </dgm:t>
    </dgm:pt>
    <dgm:pt modelId="{6FF3461B-999E-45D6-8E14-A71A4254C776}">
      <dgm:prSet phldrT="[Text]"/>
      <dgm:spPr/>
      <dgm:t>
        <a:bodyPr/>
        <a:lstStyle/>
        <a:p>
          <a:r>
            <a:rPr lang="en-US" dirty="0" smtClean="0"/>
            <a:t>Test PNN</a:t>
          </a:r>
          <a:endParaRPr lang="en-US" dirty="0"/>
        </a:p>
      </dgm:t>
    </dgm:pt>
    <dgm:pt modelId="{25E01F46-96DF-4A44-BBAA-F272B8961633}" type="parTrans" cxnId="{10EC43F4-8D95-4CF9-9F0E-4F9DC1EF1F1E}">
      <dgm:prSet/>
      <dgm:spPr/>
      <dgm:t>
        <a:bodyPr/>
        <a:lstStyle/>
        <a:p>
          <a:endParaRPr lang="en-US"/>
        </a:p>
      </dgm:t>
    </dgm:pt>
    <dgm:pt modelId="{D75A1F72-A0A2-484E-8CA4-4A37B8699C43}" type="sibTrans" cxnId="{10EC43F4-8D95-4CF9-9F0E-4F9DC1EF1F1E}">
      <dgm:prSet/>
      <dgm:spPr/>
      <dgm:t>
        <a:bodyPr/>
        <a:lstStyle/>
        <a:p>
          <a:endParaRPr lang="en-US"/>
        </a:p>
      </dgm:t>
    </dgm:pt>
    <dgm:pt modelId="{73EEA86D-BD05-4E3E-AD9F-113741FD2933}" type="pres">
      <dgm:prSet presAssocID="{53CFEA8A-6CDE-4F1C-A4A4-6218B32D3E62}" presName="Name0" presStyleCnt="0">
        <dgm:presLayoutVars>
          <dgm:dir/>
          <dgm:resizeHandles val="exact"/>
        </dgm:presLayoutVars>
      </dgm:prSet>
      <dgm:spPr/>
    </dgm:pt>
    <dgm:pt modelId="{609C4A41-AC30-4475-B852-EB10C42C8548}" type="pres">
      <dgm:prSet presAssocID="{7AF4EC64-2082-4498-986A-B2229D651E99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9EFFA0-FF89-4B36-A955-5A07306E8D52}" type="pres">
      <dgm:prSet presAssocID="{A162906F-387F-46D5-972D-738B14CF4273}" presName="parSpace" presStyleCnt="0"/>
      <dgm:spPr/>
    </dgm:pt>
    <dgm:pt modelId="{AB9CB4D7-31C1-4834-A6E6-1FC20B01AF9C}" type="pres">
      <dgm:prSet presAssocID="{9BABEE3E-0BEF-4C5B-96F2-2C89C4FCB63B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442B57-6D80-45EE-84F5-10F828FDE1A1}" type="pres">
      <dgm:prSet presAssocID="{53F4CFB8-A7DD-4A11-85CD-8D4C823B19B7}" presName="parSpace" presStyleCnt="0"/>
      <dgm:spPr/>
    </dgm:pt>
    <dgm:pt modelId="{9E478314-29A4-4DC8-9D37-B0FA94B7729C}" type="pres">
      <dgm:prSet presAssocID="{2FADBA03-0E15-4BEC-97A7-DE0E4A2EA947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B2BCA2-23C9-4905-9362-C031F99BC98B}" type="pres">
      <dgm:prSet presAssocID="{032FF255-CB4B-4258-8C95-66B2B06BCEA8}" presName="parSpace" presStyleCnt="0"/>
      <dgm:spPr/>
    </dgm:pt>
    <dgm:pt modelId="{2F7B9D56-81D0-4127-A894-C80590B6AF7B}" type="pres">
      <dgm:prSet presAssocID="{55A7EA13-7982-4BE5-B6E2-0B7E1C0F28B7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302826-3E82-4132-920C-A608456E0FDF}" type="pres">
      <dgm:prSet presAssocID="{1A2A9F0C-D6D9-49EA-9272-1685EFE37AA3}" presName="parSpace" presStyleCnt="0"/>
      <dgm:spPr/>
    </dgm:pt>
    <dgm:pt modelId="{9982D0C8-E9D6-48C6-949A-5D116F28D360}" type="pres">
      <dgm:prSet presAssocID="{6FF3461B-999E-45D6-8E14-A71A4254C776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FE9C2D6-3871-45BE-8B59-E9594102243C}" type="presOf" srcId="{7AF4EC64-2082-4498-986A-B2229D651E99}" destId="{609C4A41-AC30-4475-B852-EB10C42C8548}" srcOrd="0" destOrd="0" presId="urn:microsoft.com/office/officeart/2005/8/layout/hChevron3"/>
    <dgm:cxn modelId="{4F3166FE-794B-43BB-A88D-E18D6109CF9D}" srcId="{53CFEA8A-6CDE-4F1C-A4A4-6218B32D3E62}" destId="{7AF4EC64-2082-4498-986A-B2229D651E99}" srcOrd="0" destOrd="0" parTransId="{9DC30435-9DA3-4B5D-8787-46479A20492C}" sibTransId="{A162906F-387F-46D5-972D-738B14CF4273}"/>
    <dgm:cxn modelId="{9731AFF6-668C-4678-9FEE-6D403BA2D3EF}" type="presOf" srcId="{6FF3461B-999E-45D6-8E14-A71A4254C776}" destId="{9982D0C8-E9D6-48C6-949A-5D116F28D360}" srcOrd="0" destOrd="0" presId="urn:microsoft.com/office/officeart/2005/8/layout/hChevron3"/>
    <dgm:cxn modelId="{F6293165-8EBB-4C08-9841-C781248FEA19}" srcId="{53CFEA8A-6CDE-4F1C-A4A4-6218B32D3E62}" destId="{2FADBA03-0E15-4BEC-97A7-DE0E4A2EA947}" srcOrd="2" destOrd="0" parTransId="{217735A6-B407-4F11-BC5C-55518A5E2285}" sibTransId="{032FF255-CB4B-4258-8C95-66B2B06BCEA8}"/>
    <dgm:cxn modelId="{CCF2EBEF-A6B7-43A0-8CFB-30A2A4723A8D}" type="presOf" srcId="{2FADBA03-0E15-4BEC-97A7-DE0E4A2EA947}" destId="{9E478314-29A4-4DC8-9D37-B0FA94B7729C}" srcOrd="0" destOrd="0" presId="urn:microsoft.com/office/officeart/2005/8/layout/hChevron3"/>
    <dgm:cxn modelId="{92A6F83F-841B-4D2B-987C-138CA9130BA2}" srcId="{53CFEA8A-6CDE-4F1C-A4A4-6218B32D3E62}" destId="{55A7EA13-7982-4BE5-B6E2-0B7E1C0F28B7}" srcOrd="3" destOrd="0" parTransId="{CFCEEFBF-0664-4289-92E1-CC9D917F615A}" sibTransId="{1A2A9F0C-D6D9-49EA-9272-1685EFE37AA3}"/>
    <dgm:cxn modelId="{ED3582C4-D675-48A3-9622-002E2A897C0B}" type="presOf" srcId="{9BABEE3E-0BEF-4C5B-96F2-2C89C4FCB63B}" destId="{AB9CB4D7-31C1-4834-A6E6-1FC20B01AF9C}" srcOrd="0" destOrd="0" presId="urn:microsoft.com/office/officeart/2005/8/layout/hChevron3"/>
    <dgm:cxn modelId="{1F5D352E-92E7-4B95-8767-916A557724D4}" type="presOf" srcId="{55A7EA13-7982-4BE5-B6E2-0B7E1C0F28B7}" destId="{2F7B9D56-81D0-4127-A894-C80590B6AF7B}" srcOrd="0" destOrd="0" presId="urn:microsoft.com/office/officeart/2005/8/layout/hChevron3"/>
    <dgm:cxn modelId="{10EC43F4-8D95-4CF9-9F0E-4F9DC1EF1F1E}" srcId="{53CFEA8A-6CDE-4F1C-A4A4-6218B32D3E62}" destId="{6FF3461B-999E-45D6-8E14-A71A4254C776}" srcOrd="4" destOrd="0" parTransId="{25E01F46-96DF-4A44-BBAA-F272B8961633}" sibTransId="{D75A1F72-A0A2-484E-8CA4-4A37B8699C43}"/>
    <dgm:cxn modelId="{51A0E69E-D75F-433E-824C-1B646D948E58}" type="presOf" srcId="{53CFEA8A-6CDE-4F1C-A4A4-6218B32D3E62}" destId="{73EEA86D-BD05-4E3E-AD9F-113741FD2933}" srcOrd="0" destOrd="0" presId="urn:microsoft.com/office/officeart/2005/8/layout/hChevron3"/>
    <dgm:cxn modelId="{19A9E33D-627B-4690-9427-4AFDC9EEFF58}" srcId="{53CFEA8A-6CDE-4F1C-A4A4-6218B32D3E62}" destId="{9BABEE3E-0BEF-4C5B-96F2-2C89C4FCB63B}" srcOrd="1" destOrd="0" parTransId="{69DCD66A-DB0E-48E6-8123-8EB7D7D4BDE6}" sibTransId="{53F4CFB8-A7DD-4A11-85CD-8D4C823B19B7}"/>
    <dgm:cxn modelId="{0164E528-8E74-484A-8C0D-3B843FEE3691}" type="presParOf" srcId="{73EEA86D-BD05-4E3E-AD9F-113741FD2933}" destId="{609C4A41-AC30-4475-B852-EB10C42C8548}" srcOrd="0" destOrd="0" presId="urn:microsoft.com/office/officeart/2005/8/layout/hChevron3"/>
    <dgm:cxn modelId="{95E799FD-7839-4FDA-A70C-364C99FF61C2}" type="presParOf" srcId="{73EEA86D-BD05-4E3E-AD9F-113741FD2933}" destId="{699EFFA0-FF89-4B36-A955-5A07306E8D52}" srcOrd="1" destOrd="0" presId="urn:microsoft.com/office/officeart/2005/8/layout/hChevron3"/>
    <dgm:cxn modelId="{6A2459B1-7BE0-44D5-B056-19D16FC3C8C7}" type="presParOf" srcId="{73EEA86D-BD05-4E3E-AD9F-113741FD2933}" destId="{AB9CB4D7-31C1-4834-A6E6-1FC20B01AF9C}" srcOrd="2" destOrd="0" presId="urn:microsoft.com/office/officeart/2005/8/layout/hChevron3"/>
    <dgm:cxn modelId="{FCA6B494-0C74-4E76-921A-61B0DA74456E}" type="presParOf" srcId="{73EEA86D-BD05-4E3E-AD9F-113741FD2933}" destId="{FA442B57-6D80-45EE-84F5-10F828FDE1A1}" srcOrd="3" destOrd="0" presId="urn:microsoft.com/office/officeart/2005/8/layout/hChevron3"/>
    <dgm:cxn modelId="{75306C23-77C6-45D0-A5E3-497500B026C2}" type="presParOf" srcId="{73EEA86D-BD05-4E3E-AD9F-113741FD2933}" destId="{9E478314-29A4-4DC8-9D37-B0FA94B7729C}" srcOrd="4" destOrd="0" presId="urn:microsoft.com/office/officeart/2005/8/layout/hChevron3"/>
    <dgm:cxn modelId="{370829FB-C9C0-47D7-B9FA-0ACBB41E9E38}" type="presParOf" srcId="{73EEA86D-BD05-4E3E-AD9F-113741FD2933}" destId="{9AB2BCA2-23C9-4905-9362-C031F99BC98B}" srcOrd="5" destOrd="0" presId="urn:microsoft.com/office/officeart/2005/8/layout/hChevron3"/>
    <dgm:cxn modelId="{6769AE04-1203-4140-AA53-8D4E47A55560}" type="presParOf" srcId="{73EEA86D-BD05-4E3E-AD9F-113741FD2933}" destId="{2F7B9D56-81D0-4127-A894-C80590B6AF7B}" srcOrd="6" destOrd="0" presId="urn:microsoft.com/office/officeart/2005/8/layout/hChevron3"/>
    <dgm:cxn modelId="{DDAD154C-2D78-49BB-BC7A-88C46C68E8B5}" type="presParOf" srcId="{73EEA86D-BD05-4E3E-AD9F-113741FD2933}" destId="{ED302826-3E82-4132-920C-A608456E0FDF}" srcOrd="7" destOrd="0" presId="urn:microsoft.com/office/officeart/2005/8/layout/hChevron3"/>
    <dgm:cxn modelId="{DD612D9C-2D76-4AF3-A90F-6122A549E51E}" type="presParOf" srcId="{73EEA86D-BD05-4E3E-AD9F-113741FD2933}" destId="{9982D0C8-E9D6-48C6-949A-5D116F28D360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7F7E08-D9D5-437E-BAC3-E3DF63455119}" type="doc">
      <dgm:prSet loTypeId="urn:microsoft.com/office/officeart/2005/8/layout/vList6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F11E1C-1AC2-4383-890C-3308E68B2819}">
      <dgm:prSet phldrT="[Text]" custT="1"/>
      <dgm:spPr/>
      <dgm:t>
        <a:bodyPr/>
        <a:lstStyle/>
        <a:p>
          <a:r>
            <a:rPr lang="en-US" sz="2000" dirty="0" err="1" smtClean="0"/>
            <a:t>LBPriu</a:t>
          </a:r>
          <a:endParaRPr lang="en-US" sz="2000" dirty="0"/>
        </a:p>
      </dgm:t>
    </dgm:pt>
    <dgm:pt modelId="{DE278540-10FC-450F-A20B-ADA73CADC617}" type="parTrans" cxnId="{8E81F9DE-0A76-430C-B39E-9B340F872F78}">
      <dgm:prSet/>
      <dgm:spPr/>
      <dgm:t>
        <a:bodyPr/>
        <a:lstStyle/>
        <a:p>
          <a:endParaRPr lang="en-US"/>
        </a:p>
      </dgm:t>
    </dgm:pt>
    <dgm:pt modelId="{E405CFDE-2D6A-42B2-84E2-B55C7CBFF616}" type="sibTrans" cxnId="{8E81F9DE-0A76-430C-B39E-9B340F872F78}">
      <dgm:prSet/>
      <dgm:spPr/>
      <dgm:t>
        <a:bodyPr/>
        <a:lstStyle/>
        <a:p>
          <a:endParaRPr lang="en-US"/>
        </a:p>
      </dgm:t>
    </dgm:pt>
    <dgm:pt modelId="{1FE0269A-BBD7-47A1-AD08-B85793184C03}">
      <dgm:prSet phldrT="[Text]" custT="1"/>
      <dgm:spPr/>
      <dgm:t>
        <a:bodyPr/>
        <a:lstStyle/>
        <a:p>
          <a:r>
            <a:rPr lang="en-US" sz="2000" dirty="0" err="1" smtClean="0"/>
            <a:t>Tidak</a:t>
          </a:r>
          <a:r>
            <a:rPr lang="en-US" sz="2000" dirty="0" smtClean="0"/>
            <a:t> </a:t>
          </a:r>
          <a:r>
            <a:rPr lang="en-US" sz="2000" dirty="0" err="1" smtClean="0"/>
            <a:t>sensitif</a:t>
          </a:r>
          <a:r>
            <a:rPr lang="en-US" sz="2000" dirty="0" smtClean="0"/>
            <a:t> (invariant) </a:t>
          </a:r>
          <a:r>
            <a:rPr lang="en-US" sz="2000" dirty="0" err="1" smtClean="0"/>
            <a:t>terhadap</a:t>
          </a:r>
          <a:r>
            <a:rPr lang="en-US" sz="2000" dirty="0" smtClean="0"/>
            <a:t> </a:t>
          </a:r>
          <a:r>
            <a:rPr lang="en-US" sz="2000" dirty="0" err="1" smtClean="0"/>
            <a:t>perubahan</a:t>
          </a:r>
          <a:r>
            <a:rPr lang="en-US" sz="2000" dirty="0" smtClean="0"/>
            <a:t> </a:t>
          </a:r>
          <a:r>
            <a:rPr lang="en-US" sz="2000" dirty="0" err="1" smtClean="0"/>
            <a:t>rotasi</a:t>
          </a:r>
          <a:endParaRPr lang="en-US" sz="2000" dirty="0"/>
        </a:p>
      </dgm:t>
    </dgm:pt>
    <dgm:pt modelId="{A9DB98C1-839E-4E36-B1A3-FE3378C522E2}" type="parTrans" cxnId="{715241DA-0E44-4143-A806-B44C0C1494B9}">
      <dgm:prSet/>
      <dgm:spPr/>
      <dgm:t>
        <a:bodyPr/>
        <a:lstStyle/>
        <a:p>
          <a:endParaRPr lang="en-US"/>
        </a:p>
      </dgm:t>
    </dgm:pt>
    <dgm:pt modelId="{61AFEACF-B512-462A-990C-17034D347B74}" type="sibTrans" cxnId="{715241DA-0E44-4143-A806-B44C0C1494B9}">
      <dgm:prSet/>
      <dgm:spPr/>
      <dgm:t>
        <a:bodyPr/>
        <a:lstStyle/>
        <a:p>
          <a:endParaRPr lang="en-US"/>
        </a:p>
      </dgm:t>
    </dgm:pt>
    <dgm:pt modelId="{A450B58C-2312-4DBC-8A5C-38CC25A93EAF}">
      <dgm:prSet phldrT="[Text]" custT="1"/>
      <dgm:spPr/>
      <dgm:t>
        <a:bodyPr/>
        <a:lstStyle/>
        <a:p>
          <a:r>
            <a:rPr lang="en-US" sz="2000" i="1" dirty="0" smtClean="0"/>
            <a:t>VAR</a:t>
          </a:r>
          <a:endParaRPr lang="en-US" sz="2000" i="1" dirty="0"/>
        </a:p>
      </dgm:t>
    </dgm:pt>
    <dgm:pt modelId="{CD20CF15-CA25-4637-8E9D-52B12FCFC855}" type="parTrans" cxnId="{C4EDD72E-4145-475A-AEE2-072BE935A640}">
      <dgm:prSet/>
      <dgm:spPr/>
      <dgm:t>
        <a:bodyPr/>
        <a:lstStyle/>
        <a:p>
          <a:endParaRPr lang="en-US"/>
        </a:p>
      </dgm:t>
    </dgm:pt>
    <dgm:pt modelId="{AD34AC84-C24B-4265-896A-AB661289811D}" type="sibTrans" cxnId="{C4EDD72E-4145-475A-AEE2-072BE935A640}">
      <dgm:prSet/>
      <dgm:spPr/>
      <dgm:t>
        <a:bodyPr/>
        <a:lstStyle/>
        <a:p>
          <a:endParaRPr lang="en-US"/>
        </a:p>
      </dgm:t>
    </dgm:pt>
    <dgm:pt modelId="{037FDB8F-E69B-4523-AA63-BEB446960DCF}">
      <dgm:prSet phldrT="[Text]" custT="1"/>
      <dgm:spPr/>
      <dgm:t>
        <a:bodyPr/>
        <a:lstStyle/>
        <a:p>
          <a:r>
            <a:rPr lang="en-US" sz="2000" dirty="0" err="1" smtClean="0"/>
            <a:t>bersifat</a:t>
          </a:r>
          <a:r>
            <a:rPr lang="en-US" sz="2000" dirty="0" smtClean="0"/>
            <a:t> uniform</a:t>
          </a:r>
          <a:endParaRPr lang="en-US" sz="2000" dirty="0"/>
        </a:p>
      </dgm:t>
    </dgm:pt>
    <dgm:pt modelId="{FF460DDB-DDC0-4384-94AA-C9C90680B409}" type="parTrans" cxnId="{DD6E16BE-E66F-4C4C-B65C-62F88A3FCFBB}">
      <dgm:prSet/>
      <dgm:spPr/>
      <dgm:t>
        <a:bodyPr/>
        <a:lstStyle/>
        <a:p>
          <a:endParaRPr lang="en-US"/>
        </a:p>
      </dgm:t>
    </dgm:pt>
    <dgm:pt modelId="{B3589DC4-CA62-4638-9B99-D3E66E87B7C8}" type="sibTrans" cxnId="{DD6E16BE-E66F-4C4C-B65C-62F88A3FCFBB}">
      <dgm:prSet/>
      <dgm:spPr/>
      <dgm:t>
        <a:bodyPr/>
        <a:lstStyle/>
        <a:p>
          <a:endParaRPr lang="en-US"/>
        </a:p>
      </dgm:t>
    </dgm:pt>
    <dgm:pt modelId="{B835764D-9399-433B-BD11-A22111C4ED7D}">
      <dgm:prSet phldrT="[Text]" custT="1"/>
      <dgm:spPr/>
      <dgm:t>
        <a:bodyPr/>
        <a:lstStyle/>
        <a:p>
          <a:r>
            <a:rPr lang="en-US" sz="2000" dirty="0" err="1" smtClean="0"/>
            <a:t>Mengukur</a:t>
          </a:r>
          <a:r>
            <a:rPr lang="en-US" sz="2000" dirty="0" smtClean="0"/>
            <a:t> </a:t>
          </a:r>
          <a:r>
            <a:rPr lang="en-US" sz="2000" dirty="0" err="1" smtClean="0"/>
            <a:t>lokal</a:t>
          </a:r>
          <a:r>
            <a:rPr lang="en-US" sz="2000" dirty="0" smtClean="0"/>
            <a:t> </a:t>
          </a:r>
          <a:r>
            <a:rPr lang="en-US" sz="2000" dirty="0" err="1" smtClean="0"/>
            <a:t>kontras</a:t>
          </a:r>
          <a:r>
            <a:rPr lang="en-US" sz="2000" dirty="0" smtClean="0"/>
            <a:t> </a:t>
          </a:r>
          <a:r>
            <a:rPr lang="en-US" sz="2000" dirty="0" err="1" smtClean="0"/>
            <a:t>tekstur</a:t>
          </a:r>
          <a:endParaRPr lang="en-US" sz="2000" dirty="0"/>
        </a:p>
      </dgm:t>
    </dgm:pt>
    <dgm:pt modelId="{28D35EC7-7818-48AF-93F6-F194BC12C2C8}" type="parTrans" cxnId="{536CE9CF-F013-44B6-99E7-391D82311E7F}">
      <dgm:prSet/>
      <dgm:spPr/>
    </dgm:pt>
    <dgm:pt modelId="{D6184FFC-1EDD-456E-93F3-BB669EE45D2C}" type="sibTrans" cxnId="{536CE9CF-F013-44B6-99E7-391D82311E7F}">
      <dgm:prSet/>
      <dgm:spPr/>
    </dgm:pt>
    <dgm:pt modelId="{E263BE79-9C3F-4245-99FE-596EA150FBC1}" type="pres">
      <dgm:prSet presAssocID="{EC7F7E08-D9D5-437E-BAC3-E3DF63455119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4A4F47C-6E41-4D29-A6E8-9288E45109FB}" type="pres">
      <dgm:prSet presAssocID="{D2F11E1C-1AC2-4383-890C-3308E68B2819}" presName="linNode" presStyleCnt="0"/>
      <dgm:spPr/>
    </dgm:pt>
    <dgm:pt modelId="{EE38BC7D-5348-4C23-88E0-AA5C6D533CBD}" type="pres">
      <dgm:prSet presAssocID="{D2F11E1C-1AC2-4383-890C-3308E68B2819}" presName="parentShp" presStyleLbl="node1" presStyleIdx="0" presStyleCnt="2" custScaleX="739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D1F4AA-AA1F-43AB-8E65-D32E7B8158DB}" type="pres">
      <dgm:prSet presAssocID="{D2F11E1C-1AC2-4383-890C-3308E68B2819}" presName="childShp" presStyleLbl="bgAccFollowNode1" presStyleIdx="0" presStyleCnt="2" custScaleX="112855" custScaleY="1153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6E9804-D284-4C7D-A56F-F19A8D2F968D}" type="pres">
      <dgm:prSet presAssocID="{E405CFDE-2D6A-42B2-84E2-B55C7CBFF616}" presName="spacing" presStyleCnt="0"/>
      <dgm:spPr/>
    </dgm:pt>
    <dgm:pt modelId="{9DBBB210-98B8-4D79-99C3-E547C424E1DA}" type="pres">
      <dgm:prSet presAssocID="{A450B58C-2312-4DBC-8A5C-38CC25A93EAF}" presName="linNode" presStyleCnt="0"/>
      <dgm:spPr/>
    </dgm:pt>
    <dgm:pt modelId="{45738022-43E9-41BB-BA43-E362CD911A28}" type="pres">
      <dgm:prSet presAssocID="{A450B58C-2312-4DBC-8A5C-38CC25A93EAF}" presName="parentShp" presStyleLbl="node1" presStyleIdx="1" presStyleCnt="2" custScaleX="739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D0FD0B-E27A-4F34-A90B-7E678EFEB6FC}" type="pres">
      <dgm:prSet presAssocID="{A450B58C-2312-4DBC-8A5C-38CC25A93EAF}" presName="childShp" presStyleLbl="bgAccFollowNode1" presStyleIdx="1" presStyleCnt="2" custScaleX="112697" custScaleY="9217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E81F9DE-0A76-430C-B39E-9B340F872F78}" srcId="{EC7F7E08-D9D5-437E-BAC3-E3DF63455119}" destId="{D2F11E1C-1AC2-4383-890C-3308E68B2819}" srcOrd="0" destOrd="0" parTransId="{DE278540-10FC-450F-A20B-ADA73CADC617}" sibTransId="{E405CFDE-2D6A-42B2-84E2-B55C7CBFF616}"/>
    <dgm:cxn modelId="{A962C9D1-B9FC-4BC8-AF0A-079B56AD8A05}" type="presOf" srcId="{D2F11E1C-1AC2-4383-890C-3308E68B2819}" destId="{EE38BC7D-5348-4C23-88E0-AA5C6D533CBD}" srcOrd="0" destOrd="0" presId="urn:microsoft.com/office/officeart/2005/8/layout/vList6"/>
    <dgm:cxn modelId="{FDD4C5A3-7035-4E8C-94CB-930A6D556A22}" type="presOf" srcId="{B835764D-9399-433B-BD11-A22111C4ED7D}" destId="{8ED0FD0B-E27A-4F34-A90B-7E678EFEB6FC}" srcOrd="0" destOrd="0" presId="urn:microsoft.com/office/officeart/2005/8/layout/vList6"/>
    <dgm:cxn modelId="{DD6E16BE-E66F-4C4C-B65C-62F88A3FCFBB}" srcId="{D2F11E1C-1AC2-4383-890C-3308E68B2819}" destId="{037FDB8F-E69B-4523-AA63-BEB446960DCF}" srcOrd="1" destOrd="0" parTransId="{FF460DDB-DDC0-4384-94AA-C9C90680B409}" sibTransId="{B3589DC4-CA62-4638-9B99-D3E66E87B7C8}"/>
    <dgm:cxn modelId="{536CE9CF-F013-44B6-99E7-391D82311E7F}" srcId="{A450B58C-2312-4DBC-8A5C-38CC25A93EAF}" destId="{B835764D-9399-433B-BD11-A22111C4ED7D}" srcOrd="0" destOrd="0" parTransId="{28D35EC7-7818-48AF-93F6-F194BC12C2C8}" sibTransId="{D6184FFC-1EDD-456E-93F3-BB669EE45D2C}"/>
    <dgm:cxn modelId="{C4EDD72E-4145-475A-AEE2-072BE935A640}" srcId="{EC7F7E08-D9D5-437E-BAC3-E3DF63455119}" destId="{A450B58C-2312-4DBC-8A5C-38CC25A93EAF}" srcOrd="1" destOrd="0" parTransId="{CD20CF15-CA25-4637-8E9D-52B12FCFC855}" sibTransId="{AD34AC84-C24B-4265-896A-AB661289811D}"/>
    <dgm:cxn modelId="{715241DA-0E44-4143-A806-B44C0C1494B9}" srcId="{D2F11E1C-1AC2-4383-890C-3308E68B2819}" destId="{1FE0269A-BBD7-47A1-AD08-B85793184C03}" srcOrd="0" destOrd="0" parTransId="{A9DB98C1-839E-4E36-B1A3-FE3378C522E2}" sibTransId="{61AFEACF-B512-462A-990C-17034D347B74}"/>
    <dgm:cxn modelId="{EA0FD8AB-D56A-4BBC-A53A-A03E7CCAB1F4}" type="presOf" srcId="{EC7F7E08-D9D5-437E-BAC3-E3DF63455119}" destId="{E263BE79-9C3F-4245-99FE-596EA150FBC1}" srcOrd="0" destOrd="0" presId="urn:microsoft.com/office/officeart/2005/8/layout/vList6"/>
    <dgm:cxn modelId="{DA8DD055-7472-4551-AB4C-BF8BAA9BD106}" type="presOf" srcId="{1FE0269A-BBD7-47A1-AD08-B85793184C03}" destId="{5FD1F4AA-AA1F-43AB-8E65-D32E7B8158DB}" srcOrd="0" destOrd="0" presId="urn:microsoft.com/office/officeart/2005/8/layout/vList6"/>
    <dgm:cxn modelId="{780E2C56-3468-47E8-94D6-E4CA3731B6D4}" type="presOf" srcId="{037FDB8F-E69B-4523-AA63-BEB446960DCF}" destId="{5FD1F4AA-AA1F-43AB-8E65-D32E7B8158DB}" srcOrd="0" destOrd="1" presId="urn:microsoft.com/office/officeart/2005/8/layout/vList6"/>
    <dgm:cxn modelId="{157B90B2-8D13-40AF-A8C4-D8D3819C2C08}" type="presOf" srcId="{A450B58C-2312-4DBC-8A5C-38CC25A93EAF}" destId="{45738022-43E9-41BB-BA43-E362CD911A28}" srcOrd="0" destOrd="0" presId="urn:microsoft.com/office/officeart/2005/8/layout/vList6"/>
    <dgm:cxn modelId="{EA1E1C72-1DAF-43C9-BD49-82C30A631E77}" type="presParOf" srcId="{E263BE79-9C3F-4245-99FE-596EA150FBC1}" destId="{44A4F47C-6E41-4D29-A6E8-9288E45109FB}" srcOrd="0" destOrd="0" presId="urn:microsoft.com/office/officeart/2005/8/layout/vList6"/>
    <dgm:cxn modelId="{7D86E670-412D-4D89-B0FE-CF3F1730C188}" type="presParOf" srcId="{44A4F47C-6E41-4D29-A6E8-9288E45109FB}" destId="{EE38BC7D-5348-4C23-88E0-AA5C6D533CBD}" srcOrd="0" destOrd="0" presId="urn:microsoft.com/office/officeart/2005/8/layout/vList6"/>
    <dgm:cxn modelId="{309AEB23-2BC9-4842-9DC4-2173B0274A96}" type="presParOf" srcId="{44A4F47C-6E41-4D29-A6E8-9288E45109FB}" destId="{5FD1F4AA-AA1F-43AB-8E65-D32E7B8158DB}" srcOrd="1" destOrd="0" presId="urn:microsoft.com/office/officeart/2005/8/layout/vList6"/>
    <dgm:cxn modelId="{746720B4-345F-43EE-ACA9-892B94961348}" type="presParOf" srcId="{E263BE79-9C3F-4245-99FE-596EA150FBC1}" destId="{B86E9804-D284-4C7D-A56F-F19A8D2F968D}" srcOrd="1" destOrd="0" presId="urn:microsoft.com/office/officeart/2005/8/layout/vList6"/>
    <dgm:cxn modelId="{CC47CA23-BD1A-42EC-AB5F-FEB7AFA55E19}" type="presParOf" srcId="{E263BE79-9C3F-4245-99FE-596EA150FBC1}" destId="{9DBBB210-98B8-4D79-99C3-E547C424E1DA}" srcOrd="2" destOrd="0" presId="urn:microsoft.com/office/officeart/2005/8/layout/vList6"/>
    <dgm:cxn modelId="{B2A5D86F-B630-4A39-ABD7-EE11D0BC5C8B}" type="presParOf" srcId="{9DBBB210-98B8-4D79-99C3-E547C424E1DA}" destId="{45738022-43E9-41BB-BA43-E362CD911A28}" srcOrd="0" destOrd="0" presId="urn:microsoft.com/office/officeart/2005/8/layout/vList6"/>
    <dgm:cxn modelId="{F4D1ED10-DFFD-4178-AB4E-FB7FF0E18D97}" type="presParOf" srcId="{9DBBB210-98B8-4D79-99C3-E547C424E1DA}" destId="{8ED0FD0B-E27A-4F34-A90B-7E678EFEB6F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C4A41-AC30-4475-B852-EB10C42C8548}">
      <dsp:nvSpPr>
        <dsp:cNvPr id="0" name=""/>
        <dsp:cNvSpPr/>
      </dsp:nvSpPr>
      <dsp:spPr>
        <a:xfrm>
          <a:off x="1060" y="1720043"/>
          <a:ext cx="2067780" cy="827112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Pra-proses</a:t>
          </a:r>
          <a:endParaRPr lang="en-US" sz="2400" kern="1200" dirty="0"/>
        </a:p>
      </dsp:txBody>
      <dsp:txXfrm>
        <a:off x="1060" y="1720043"/>
        <a:ext cx="1861002" cy="827112"/>
      </dsp:txXfrm>
    </dsp:sp>
    <dsp:sp modelId="{AB9CB4D7-31C1-4834-A6E6-1FC20B01AF9C}">
      <dsp:nvSpPr>
        <dsp:cNvPr id="0" name=""/>
        <dsp:cNvSpPr/>
      </dsp:nvSpPr>
      <dsp:spPr>
        <a:xfrm>
          <a:off x="1655285" y="1720043"/>
          <a:ext cx="2067780" cy="827112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Ekstraksi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Ciri</a:t>
          </a:r>
          <a:endParaRPr lang="en-US" sz="2400" kern="1200" dirty="0"/>
        </a:p>
      </dsp:txBody>
      <dsp:txXfrm>
        <a:off x="2068841" y="1720043"/>
        <a:ext cx="1240668" cy="827112"/>
      </dsp:txXfrm>
    </dsp:sp>
    <dsp:sp modelId="{9E478314-29A4-4DC8-9D37-B0FA94B7729C}">
      <dsp:nvSpPr>
        <dsp:cNvPr id="0" name=""/>
        <dsp:cNvSpPr/>
      </dsp:nvSpPr>
      <dsp:spPr>
        <a:xfrm>
          <a:off x="3309509" y="1720043"/>
          <a:ext cx="2067780" cy="827112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PCA</a:t>
          </a:r>
          <a:endParaRPr lang="en-US" sz="2400" kern="1200" dirty="0"/>
        </a:p>
      </dsp:txBody>
      <dsp:txXfrm>
        <a:off x="3723065" y="1720043"/>
        <a:ext cx="1240668" cy="827112"/>
      </dsp:txXfrm>
    </dsp:sp>
    <dsp:sp modelId="{2F7B9D56-81D0-4127-A894-C80590B6AF7B}">
      <dsp:nvSpPr>
        <dsp:cNvPr id="0" name=""/>
        <dsp:cNvSpPr/>
      </dsp:nvSpPr>
      <dsp:spPr>
        <a:xfrm>
          <a:off x="4963734" y="1720043"/>
          <a:ext cx="2067780" cy="827112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Train PNN</a:t>
          </a:r>
          <a:endParaRPr lang="en-US" sz="2400" kern="1200" dirty="0"/>
        </a:p>
      </dsp:txBody>
      <dsp:txXfrm>
        <a:off x="5377290" y="1720043"/>
        <a:ext cx="1240668" cy="827112"/>
      </dsp:txXfrm>
    </dsp:sp>
    <dsp:sp modelId="{9982D0C8-E9D6-48C6-949A-5D116F28D360}">
      <dsp:nvSpPr>
        <dsp:cNvPr id="0" name=""/>
        <dsp:cNvSpPr/>
      </dsp:nvSpPr>
      <dsp:spPr>
        <a:xfrm>
          <a:off x="6617958" y="1720043"/>
          <a:ext cx="2067780" cy="827112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Test PNN</a:t>
          </a:r>
          <a:endParaRPr lang="en-US" sz="2400" kern="1200" dirty="0"/>
        </a:p>
      </dsp:txBody>
      <dsp:txXfrm>
        <a:off x="7031514" y="1720043"/>
        <a:ext cx="1240668" cy="8271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D1F4AA-AA1F-43AB-8E65-D32E7B8158DB}">
      <dsp:nvSpPr>
        <dsp:cNvPr id="0" name=""/>
        <dsp:cNvSpPr/>
      </dsp:nvSpPr>
      <dsp:spPr>
        <a:xfrm>
          <a:off x="1768491" y="1077"/>
          <a:ext cx="3866018" cy="1221022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Tidak</a:t>
          </a:r>
          <a:r>
            <a:rPr lang="en-US" sz="2000" kern="1200" dirty="0" smtClean="0"/>
            <a:t> </a:t>
          </a:r>
          <a:r>
            <a:rPr lang="en-US" sz="2000" kern="1200" dirty="0" err="1" smtClean="0"/>
            <a:t>sensitif</a:t>
          </a:r>
          <a:r>
            <a:rPr lang="en-US" sz="2000" kern="1200" dirty="0" smtClean="0"/>
            <a:t> (invariant) </a:t>
          </a:r>
          <a:r>
            <a:rPr lang="en-US" sz="2000" kern="1200" dirty="0" err="1" smtClean="0"/>
            <a:t>terhadap</a:t>
          </a:r>
          <a:r>
            <a:rPr lang="en-US" sz="2000" kern="1200" dirty="0" smtClean="0"/>
            <a:t> </a:t>
          </a:r>
          <a:r>
            <a:rPr lang="en-US" sz="2000" kern="1200" dirty="0" err="1" smtClean="0"/>
            <a:t>perubahan</a:t>
          </a:r>
          <a:r>
            <a:rPr lang="en-US" sz="2000" kern="1200" dirty="0" smtClean="0"/>
            <a:t> </a:t>
          </a:r>
          <a:r>
            <a:rPr lang="en-US" sz="2000" kern="1200" dirty="0" err="1" smtClean="0"/>
            <a:t>rotasi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bersifat</a:t>
          </a:r>
          <a:r>
            <a:rPr lang="en-US" sz="2000" kern="1200" dirty="0" smtClean="0"/>
            <a:t> uniform</a:t>
          </a:r>
          <a:endParaRPr lang="en-US" sz="2000" kern="1200" dirty="0"/>
        </a:p>
      </dsp:txBody>
      <dsp:txXfrm>
        <a:off x="1768491" y="153705"/>
        <a:ext cx="3408135" cy="915766"/>
      </dsp:txXfrm>
    </dsp:sp>
    <dsp:sp modelId="{EE38BC7D-5348-4C23-88E0-AA5C6D533CBD}">
      <dsp:nvSpPr>
        <dsp:cNvPr id="0" name=""/>
        <dsp:cNvSpPr/>
      </dsp:nvSpPr>
      <dsp:spPr>
        <a:xfrm>
          <a:off x="80490" y="82306"/>
          <a:ext cx="1688001" cy="105856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LBPriu</a:t>
          </a:r>
          <a:endParaRPr lang="en-US" sz="2000" kern="1200" dirty="0"/>
        </a:p>
      </dsp:txBody>
      <dsp:txXfrm>
        <a:off x="132165" y="133981"/>
        <a:ext cx="1584651" cy="955214"/>
      </dsp:txXfrm>
    </dsp:sp>
    <dsp:sp modelId="{8ED0FD0B-E27A-4F34-A90B-7E678EFEB6FC}">
      <dsp:nvSpPr>
        <dsp:cNvPr id="0" name=""/>
        <dsp:cNvSpPr/>
      </dsp:nvSpPr>
      <dsp:spPr>
        <a:xfrm>
          <a:off x="1770135" y="1369378"/>
          <a:ext cx="3864380" cy="975721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Mengukur</a:t>
          </a:r>
          <a:r>
            <a:rPr lang="en-US" sz="2000" kern="1200" dirty="0" smtClean="0"/>
            <a:t> </a:t>
          </a:r>
          <a:r>
            <a:rPr lang="en-US" sz="2000" kern="1200" dirty="0" err="1" smtClean="0"/>
            <a:t>lokal</a:t>
          </a:r>
          <a:r>
            <a:rPr lang="en-US" sz="2000" kern="1200" dirty="0" smtClean="0"/>
            <a:t> </a:t>
          </a:r>
          <a:r>
            <a:rPr lang="en-US" sz="2000" kern="1200" dirty="0" err="1" smtClean="0"/>
            <a:t>kontras</a:t>
          </a:r>
          <a:r>
            <a:rPr lang="en-US" sz="2000" kern="1200" dirty="0" smtClean="0"/>
            <a:t> </a:t>
          </a:r>
          <a:r>
            <a:rPr lang="en-US" sz="2000" kern="1200" dirty="0" err="1" smtClean="0"/>
            <a:t>tekstur</a:t>
          </a:r>
          <a:endParaRPr lang="en-US" sz="2000" kern="1200" dirty="0"/>
        </a:p>
      </dsp:txBody>
      <dsp:txXfrm>
        <a:off x="1770135" y="1491343"/>
        <a:ext cx="3498485" cy="731791"/>
      </dsp:txXfrm>
    </dsp:sp>
    <dsp:sp modelId="{45738022-43E9-41BB-BA43-E362CD911A28}">
      <dsp:nvSpPr>
        <dsp:cNvPr id="0" name=""/>
        <dsp:cNvSpPr/>
      </dsp:nvSpPr>
      <dsp:spPr>
        <a:xfrm>
          <a:off x="80484" y="1327957"/>
          <a:ext cx="1689651" cy="105856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i="1" kern="1200" dirty="0" smtClean="0"/>
            <a:t>VAR</a:t>
          </a:r>
          <a:endParaRPr lang="en-US" sz="2000" i="1" kern="1200" dirty="0"/>
        </a:p>
      </dsp:txBody>
      <dsp:txXfrm>
        <a:off x="132159" y="1379632"/>
        <a:ext cx="1586301" cy="9552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1138B-5302-423B-BEB2-061621E600C1}" type="datetimeFigureOut">
              <a:rPr lang="en-US" smtClean="0"/>
              <a:pPr/>
              <a:t>5/18/2020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8ADAB4-BDBE-4F9F-A508-BD27DD96143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89317-AAA7-4BCC-914D-FEE2243A5DC8}" type="datetime1">
              <a:rPr lang="en-US" smtClean="0"/>
              <a:pPr/>
              <a:t>5/18/2020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7CF8-3F35-4D07-BF0D-D883DA3B95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8CE41-4445-4C72-95E8-90C7C57F7DAE}" type="datetime1">
              <a:rPr lang="en-US" smtClean="0"/>
              <a:pPr/>
              <a:t>5/18/2020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7CF8-3F35-4D07-BF0D-D883DA3B95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1E915-2854-400E-9142-F7F6F8B56AA0}" type="datetime1">
              <a:rPr lang="en-US" smtClean="0"/>
              <a:pPr/>
              <a:t>5/18/2020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7CF8-3F35-4D07-BF0D-D883DA3B95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CC147-3CEC-485C-9910-FA57D9C90A79}" type="datetime1">
              <a:rPr lang="en-US" smtClean="0"/>
              <a:pPr/>
              <a:t>5/18/2020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7CF8-3F35-4D07-BF0D-D883DA3B95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EA86C-3439-41AB-8B86-C9932AE1A070}" type="datetime1">
              <a:rPr lang="en-US" smtClean="0"/>
              <a:pPr/>
              <a:t>5/18/2020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7CF8-3F35-4D07-BF0D-D883DA3B95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A812-C1A6-4C73-B1FD-A5775FB2B398}" type="datetime1">
              <a:rPr lang="en-US" smtClean="0"/>
              <a:pPr/>
              <a:t>5/18/2020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7CF8-3F35-4D07-BF0D-D883DA3B95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B83EF-667D-4AE5-B97D-1A224A4AC2EA}" type="datetime1">
              <a:rPr lang="en-US" smtClean="0"/>
              <a:pPr/>
              <a:t>5/18/2020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7CF8-3F35-4D07-BF0D-D883DA3B95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98663-938A-4AF6-A428-622442EE73FB}" type="datetime1">
              <a:rPr lang="en-US" smtClean="0"/>
              <a:pPr/>
              <a:t>5/18/2020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7CF8-3F35-4D07-BF0D-D883DA3B95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B2920-17E7-4E50-A427-7E55B2E2451D}" type="datetime1">
              <a:rPr lang="en-US" smtClean="0"/>
              <a:pPr/>
              <a:t>5/18/2020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7CF8-3F35-4D07-BF0D-D883DA3B95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BCC1-E6E3-4B35-9379-AABCDB846A67}" type="datetime1">
              <a:rPr lang="en-US" smtClean="0"/>
              <a:pPr/>
              <a:t>5/18/2020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7CF8-3F35-4D07-BF0D-D883DA3B95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7652F-819F-483E-B467-E34DB9B72FD9}" type="datetime1">
              <a:rPr lang="en-US" smtClean="0"/>
              <a:pPr/>
              <a:t>5/18/2020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7CF8-3F35-4D07-BF0D-D883DA3B95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A033D-E518-4E1C-8D63-2970B1F918CA}" type="datetime1">
              <a:rPr lang="en-US" smtClean="0"/>
              <a:pPr/>
              <a:t>5/18/2020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37CF8-3F35-4D07-BF0D-D883DA3B95E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emf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flavia.sourceforge.net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4810542"/>
            <a:ext cx="8763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accent3">
                    <a:lumMod val="50000"/>
                  </a:schemeClr>
                </a:solidFill>
              </a:rPr>
              <a:t>KLASIFIKASI CITRA DAUN</a:t>
            </a:r>
          </a:p>
          <a:p>
            <a:pPr algn="r"/>
            <a:endParaRPr lang="en-US" sz="2000" b="1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r"/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</a:rPr>
              <a:t>Oleh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 : </a:t>
            </a:r>
          </a:p>
          <a:p>
            <a:pPr algn="r"/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</a:rPr>
              <a:t>Desta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</a:rPr>
              <a:t>Sandya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P</a:t>
            </a:r>
            <a:endParaRPr lang="en-US" b="1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endParaRPr lang="en-US" dirty="0" smtClean="0"/>
          </a:p>
          <a:p>
            <a:endParaRPr lang="en-US" dirty="0"/>
          </a:p>
        </p:txBody>
      </p:sp>
      <p:pic>
        <p:nvPicPr>
          <p:cNvPr id="1038" name="Picture 14" descr="D:\desta\skripsi\aaa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2031" y="162917"/>
            <a:ext cx="8859569" cy="433288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12 </a:t>
            </a:r>
            <a:r>
              <a:rPr lang="en-US" dirty="0" err="1" smtClean="0"/>
              <a:t>Ciri</a:t>
            </a:r>
            <a:r>
              <a:rPr lang="en-US" dirty="0" smtClean="0"/>
              <a:t> </a:t>
            </a:r>
            <a:r>
              <a:rPr lang="en-US" dirty="0" err="1" smtClean="0"/>
              <a:t>Morfologi</a:t>
            </a:r>
            <a:r>
              <a:rPr lang="en-US" dirty="0" smtClean="0"/>
              <a:t> Digital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6388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Smooth Factor</a:t>
            </a:r>
            <a:endParaRPr lang="en-US" b="1" i="1" dirty="0" smtClean="0"/>
          </a:p>
          <a:p>
            <a:pPr lvl="1"/>
            <a:r>
              <a:rPr lang="en-US" b="1" dirty="0" err="1" smtClean="0">
                <a:solidFill>
                  <a:srgbClr val="002060"/>
                </a:solidFill>
              </a:rPr>
              <a:t>Rasio</a:t>
            </a:r>
            <a:r>
              <a:rPr lang="en-US" b="1" dirty="0" smtClean="0">
                <a:solidFill>
                  <a:srgbClr val="002060"/>
                </a:solidFill>
              </a:rPr>
              <a:t> </a:t>
            </a:r>
            <a:r>
              <a:rPr lang="en-US" b="1" dirty="0" err="1" smtClean="0">
                <a:solidFill>
                  <a:srgbClr val="002060"/>
                </a:solidFill>
              </a:rPr>
              <a:t>antara</a:t>
            </a:r>
            <a:r>
              <a:rPr lang="en-US" b="1" dirty="0" smtClean="0">
                <a:solidFill>
                  <a:srgbClr val="002060"/>
                </a:solidFill>
              </a:rPr>
              <a:t> area </a:t>
            </a:r>
            <a:r>
              <a:rPr lang="en-US" b="1" dirty="0" err="1" smtClean="0">
                <a:solidFill>
                  <a:srgbClr val="002060"/>
                </a:solidFill>
              </a:rPr>
              <a:t>citra</a:t>
            </a:r>
            <a:r>
              <a:rPr lang="en-US" b="1" dirty="0" smtClean="0">
                <a:solidFill>
                  <a:srgbClr val="002060"/>
                </a:solidFill>
              </a:rPr>
              <a:t> </a:t>
            </a:r>
            <a:r>
              <a:rPr lang="en-US" b="1" dirty="0" err="1" smtClean="0">
                <a:solidFill>
                  <a:srgbClr val="002060"/>
                </a:solidFill>
              </a:rPr>
              <a:t>helai</a:t>
            </a:r>
            <a:r>
              <a:rPr lang="en-US" b="1" dirty="0" smtClean="0">
                <a:solidFill>
                  <a:srgbClr val="002060"/>
                </a:solidFill>
              </a:rPr>
              <a:t> </a:t>
            </a:r>
            <a:r>
              <a:rPr lang="en-US" b="1" dirty="0" err="1" smtClean="0">
                <a:solidFill>
                  <a:srgbClr val="002060"/>
                </a:solidFill>
              </a:rPr>
              <a:t>daun</a:t>
            </a:r>
            <a:r>
              <a:rPr lang="en-US" b="1" dirty="0" smtClean="0">
                <a:solidFill>
                  <a:srgbClr val="002060"/>
                </a:solidFill>
              </a:rPr>
              <a:t> yang </a:t>
            </a:r>
            <a:r>
              <a:rPr lang="en-US" b="1" dirty="0" err="1" smtClean="0">
                <a:solidFill>
                  <a:srgbClr val="002060"/>
                </a:solidFill>
              </a:rPr>
              <a:t>dihaluskan</a:t>
            </a:r>
            <a:r>
              <a:rPr lang="en-US" b="1" dirty="0" smtClean="0">
                <a:solidFill>
                  <a:srgbClr val="002060"/>
                </a:solidFill>
              </a:rPr>
              <a:t> </a:t>
            </a:r>
            <a:r>
              <a:rPr lang="en-US" b="1" dirty="0" err="1" smtClean="0">
                <a:solidFill>
                  <a:srgbClr val="002060"/>
                </a:solidFill>
              </a:rPr>
              <a:t>dengan</a:t>
            </a:r>
            <a:r>
              <a:rPr lang="en-US" b="1" dirty="0" smtClean="0">
                <a:solidFill>
                  <a:srgbClr val="002060"/>
                </a:solidFill>
              </a:rPr>
              <a:t> 5x5 rectangular averaging filter </a:t>
            </a:r>
            <a:r>
              <a:rPr lang="en-US" b="1" dirty="0" err="1" smtClean="0">
                <a:solidFill>
                  <a:srgbClr val="002060"/>
                </a:solidFill>
              </a:rPr>
              <a:t>dan</a:t>
            </a:r>
            <a:r>
              <a:rPr lang="en-US" b="1" dirty="0" smtClean="0">
                <a:solidFill>
                  <a:srgbClr val="002060"/>
                </a:solidFill>
              </a:rPr>
              <a:t> area </a:t>
            </a:r>
            <a:r>
              <a:rPr lang="en-US" b="1" dirty="0" err="1" smtClean="0">
                <a:solidFill>
                  <a:srgbClr val="002060"/>
                </a:solidFill>
              </a:rPr>
              <a:t>citra</a:t>
            </a:r>
            <a:r>
              <a:rPr lang="en-US" b="1" dirty="0" smtClean="0">
                <a:solidFill>
                  <a:srgbClr val="002060"/>
                </a:solidFill>
              </a:rPr>
              <a:t> </a:t>
            </a:r>
            <a:r>
              <a:rPr lang="en-US" b="1" dirty="0" err="1" smtClean="0">
                <a:solidFill>
                  <a:srgbClr val="002060"/>
                </a:solidFill>
              </a:rPr>
              <a:t>helai</a:t>
            </a:r>
            <a:r>
              <a:rPr lang="en-US" b="1" dirty="0" smtClean="0">
                <a:solidFill>
                  <a:srgbClr val="002060"/>
                </a:solidFill>
              </a:rPr>
              <a:t> </a:t>
            </a:r>
            <a:r>
              <a:rPr lang="en-US" b="1" dirty="0" err="1" smtClean="0">
                <a:solidFill>
                  <a:srgbClr val="002060"/>
                </a:solidFill>
              </a:rPr>
              <a:t>daun</a:t>
            </a:r>
            <a:r>
              <a:rPr lang="en-US" b="1" dirty="0" smtClean="0">
                <a:solidFill>
                  <a:srgbClr val="002060"/>
                </a:solidFill>
              </a:rPr>
              <a:t> yang </a:t>
            </a:r>
            <a:r>
              <a:rPr lang="en-US" b="1" dirty="0" err="1" smtClean="0">
                <a:solidFill>
                  <a:srgbClr val="002060"/>
                </a:solidFill>
              </a:rPr>
              <a:t>dihaluskan</a:t>
            </a:r>
            <a:r>
              <a:rPr lang="en-US" b="1" dirty="0" smtClean="0">
                <a:solidFill>
                  <a:srgbClr val="002060"/>
                </a:solidFill>
              </a:rPr>
              <a:t> </a:t>
            </a:r>
            <a:r>
              <a:rPr lang="en-US" b="1" dirty="0" err="1" smtClean="0">
                <a:solidFill>
                  <a:srgbClr val="002060"/>
                </a:solidFill>
              </a:rPr>
              <a:t>dengan</a:t>
            </a:r>
            <a:r>
              <a:rPr lang="en-US" b="1" dirty="0" smtClean="0">
                <a:solidFill>
                  <a:srgbClr val="002060"/>
                </a:solidFill>
              </a:rPr>
              <a:t> 2x2 rectangular averaging filter. </a:t>
            </a:r>
            <a:endParaRPr lang="en-US" b="1" i="1" dirty="0" smtClean="0">
              <a:solidFill>
                <a:srgbClr val="002060"/>
              </a:solidFill>
            </a:endParaRPr>
          </a:p>
          <a:p>
            <a:pPr marL="347663" indent="-347663"/>
            <a:r>
              <a:rPr lang="en-US" b="1" i="1" dirty="0" smtClean="0"/>
              <a:t>Aspect ratio</a:t>
            </a:r>
          </a:p>
          <a:p>
            <a:pPr marL="747713" lvl="1" indent="-347663"/>
            <a:r>
              <a:rPr lang="en-US" b="1" i="1" dirty="0" err="1" smtClean="0">
                <a:solidFill>
                  <a:srgbClr val="002060"/>
                </a:solidFill>
              </a:rPr>
              <a:t>Lp</a:t>
            </a:r>
            <a:r>
              <a:rPr lang="en-US" b="1" i="1" dirty="0" smtClean="0">
                <a:solidFill>
                  <a:srgbClr val="002060"/>
                </a:solidFill>
              </a:rPr>
              <a:t>/</a:t>
            </a:r>
            <a:r>
              <a:rPr lang="en-US" b="1" i="1" dirty="0" err="1" smtClean="0">
                <a:solidFill>
                  <a:srgbClr val="002060"/>
                </a:solidFill>
              </a:rPr>
              <a:t>Wp</a:t>
            </a:r>
            <a:endParaRPr lang="en-US" b="1" i="1" dirty="0" smtClean="0">
              <a:solidFill>
                <a:srgbClr val="002060"/>
              </a:solidFill>
            </a:endParaRPr>
          </a:p>
          <a:p>
            <a:pPr marL="347663" indent="-347663"/>
            <a:r>
              <a:rPr lang="en-US" b="1" i="1" dirty="0" smtClean="0"/>
              <a:t>Form factor</a:t>
            </a:r>
          </a:p>
          <a:p>
            <a:pPr marL="747713" lvl="1" indent="-347663"/>
            <a:r>
              <a:rPr lang="en-US" b="1" dirty="0" smtClean="0">
                <a:solidFill>
                  <a:srgbClr val="002060"/>
                </a:solidFill>
              </a:rPr>
              <a:t>4</a:t>
            </a:r>
            <a:r>
              <a:rPr lang="el-GR" b="1" dirty="0" smtClean="0">
                <a:solidFill>
                  <a:srgbClr val="002060"/>
                </a:solidFill>
              </a:rPr>
              <a:t>π</a:t>
            </a:r>
            <a:r>
              <a:rPr lang="en-US" b="1" dirty="0" smtClean="0">
                <a:solidFill>
                  <a:srgbClr val="002060"/>
                </a:solidFill>
              </a:rPr>
              <a:t>A/P</a:t>
            </a:r>
            <a:r>
              <a:rPr lang="en-US" b="1" baseline="30000" dirty="0" smtClean="0">
                <a:solidFill>
                  <a:srgbClr val="002060"/>
                </a:solidFill>
              </a:rPr>
              <a:t>2</a:t>
            </a:r>
            <a:endParaRPr lang="en-US" b="1" i="1" dirty="0" smtClean="0">
              <a:solidFill>
                <a:srgbClr val="002060"/>
              </a:solidFill>
            </a:endParaRPr>
          </a:p>
          <a:p>
            <a:pPr marL="347663" indent="-347663"/>
            <a:r>
              <a:rPr lang="en-US" b="1" i="1" dirty="0" smtClean="0"/>
              <a:t>Rectangularity</a:t>
            </a:r>
          </a:p>
          <a:p>
            <a:pPr marL="747713" lvl="1" indent="-347663"/>
            <a:r>
              <a:rPr lang="en-US" b="1" dirty="0" err="1" smtClean="0">
                <a:solidFill>
                  <a:srgbClr val="002060"/>
                </a:solidFill>
              </a:rPr>
              <a:t>Lp.Wp</a:t>
            </a:r>
            <a:r>
              <a:rPr lang="en-US" b="1" dirty="0" smtClean="0">
                <a:solidFill>
                  <a:srgbClr val="002060"/>
                </a:solidFill>
              </a:rPr>
              <a:t>/A</a:t>
            </a:r>
            <a:endParaRPr lang="en-US" b="1" i="1" dirty="0" smtClean="0">
              <a:solidFill>
                <a:srgbClr val="002060"/>
              </a:solidFill>
            </a:endParaRPr>
          </a:p>
          <a:p>
            <a:pPr marL="347663" indent="-347663"/>
            <a:r>
              <a:rPr lang="en-US" b="1" i="1" dirty="0" smtClean="0"/>
              <a:t>Narrow factor</a:t>
            </a:r>
          </a:p>
          <a:p>
            <a:pPr marL="747713" lvl="1" indent="-347663"/>
            <a:r>
              <a:rPr lang="en-US" b="1" dirty="0" smtClean="0">
                <a:solidFill>
                  <a:srgbClr val="002060"/>
                </a:solidFill>
              </a:rPr>
              <a:t>D/</a:t>
            </a:r>
            <a:r>
              <a:rPr lang="en-US" b="1" dirty="0" err="1" smtClean="0">
                <a:solidFill>
                  <a:srgbClr val="002060"/>
                </a:solidFill>
              </a:rPr>
              <a:t>Lp</a:t>
            </a:r>
            <a:endParaRPr lang="en-US" b="1" i="1" dirty="0" smtClean="0">
              <a:solidFill>
                <a:srgbClr val="002060"/>
              </a:solidFill>
            </a:endParaRPr>
          </a:p>
          <a:p>
            <a:pPr marL="347663" indent="-347663"/>
            <a:r>
              <a:rPr lang="en-US" b="1" i="1" dirty="0" err="1" smtClean="0"/>
              <a:t>Rasio</a:t>
            </a:r>
            <a:r>
              <a:rPr lang="en-US" b="1" i="1" dirty="0" smtClean="0"/>
              <a:t> </a:t>
            </a:r>
            <a:r>
              <a:rPr lang="en-US" b="1" i="1" dirty="0" err="1" smtClean="0"/>
              <a:t>antara</a:t>
            </a:r>
            <a:r>
              <a:rPr lang="en-US" b="1" i="1" dirty="0" smtClean="0"/>
              <a:t> perimeter </a:t>
            </a:r>
            <a:r>
              <a:rPr lang="en-US" b="1" i="1" dirty="0" err="1" smtClean="0"/>
              <a:t>dan</a:t>
            </a:r>
            <a:r>
              <a:rPr lang="en-US" b="1" i="1" dirty="0" smtClean="0"/>
              <a:t> diameter </a:t>
            </a:r>
            <a:r>
              <a:rPr lang="en-US" b="1" dirty="0" smtClean="0"/>
              <a:t>(</a:t>
            </a:r>
            <a:r>
              <a:rPr lang="en-US" b="1" dirty="0" smtClean="0">
                <a:solidFill>
                  <a:srgbClr val="002060"/>
                </a:solidFill>
              </a:rPr>
              <a:t>P/D</a:t>
            </a:r>
            <a:r>
              <a:rPr lang="en-US" b="1" dirty="0" smtClean="0"/>
              <a:t>)</a:t>
            </a:r>
          </a:p>
          <a:p>
            <a:pPr marL="347663" indent="-347663"/>
            <a:r>
              <a:rPr lang="en-US" b="1" dirty="0" smtClean="0"/>
              <a:t>Ratio </a:t>
            </a:r>
            <a:r>
              <a:rPr lang="en-US" b="1" dirty="0" err="1" smtClean="0"/>
              <a:t>antara</a:t>
            </a:r>
            <a:r>
              <a:rPr lang="en-US" b="1" dirty="0" smtClean="0"/>
              <a:t> perimeter </a:t>
            </a:r>
            <a:r>
              <a:rPr lang="en-US" b="1" dirty="0" err="1" smtClean="0"/>
              <a:t>dan</a:t>
            </a:r>
            <a:r>
              <a:rPr lang="en-US" b="1" dirty="0" smtClean="0"/>
              <a:t> </a:t>
            </a:r>
            <a:r>
              <a:rPr lang="en-US" b="1" dirty="0" err="1" smtClean="0"/>
              <a:t>Lp+Wp</a:t>
            </a:r>
            <a:endParaRPr lang="en-US" b="1" dirty="0" smtClean="0"/>
          </a:p>
          <a:p>
            <a:pPr marL="747713" lvl="1" indent="-347663"/>
            <a:r>
              <a:rPr lang="en-US" b="1" dirty="0" smtClean="0">
                <a:solidFill>
                  <a:srgbClr val="002060"/>
                </a:solidFill>
              </a:rPr>
              <a:t>P/(</a:t>
            </a:r>
            <a:r>
              <a:rPr lang="en-US" b="1" dirty="0" err="1" smtClean="0">
                <a:solidFill>
                  <a:srgbClr val="002060"/>
                </a:solidFill>
              </a:rPr>
              <a:t>Lp</a:t>
            </a:r>
            <a:r>
              <a:rPr lang="en-US" b="1" dirty="0" smtClean="0">
                <a:solidFill>
                  <a:srgbClr val="002060"/>
                </a:solidFill>
              </a:rPr>
              <a:t> +</a:t>
            </a:r>
            <a:r>
              <a:rPr lang="en-US" b="1" dirty="0" err="1" smtClean="0">
                <a:solidFill>
                  <a:srgbClr val="002060"/>
                </a:solidFill>
              </a:rPr>
              <a:t>Wp</a:t>
            </a:r>
            <a:r>
              <a:rPr lang="en-US" b="1" dirty="0" smtClean="0">
                <a:solidFill>
                  <a:srgbClr val="002060"/>
                </a:solidFill>
              </a:rPr>
              <a:t>)</a:t>
            </a:r>
          </a:p>
          <a:p>
            <a:pPr marL="347663" indent="-347663"/>
            <a:r>
              <a:rPr lang="en-US" b="1" dirty="0" smtClean="0"/>
              <a:t>5 Vein features </a:t>
            </a:r>
          </a:p>
          <a:p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7CF8-3F35-4D07-BF0D-D883DA3B95EE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5 Vein features </a:t>
            </a:r>
            <a:endParaRPr lang="en-US" dirty="0"/>
          </a:p>
        </p:txBody>
      </p:sp>
      <p:sp>
        <p:nvSpPr>
          <p:cNvPr id="22536" name="Rectangle 8"/>
          <p:cNvSpPr>
            <a:spLocks noChangeArrowheads="1"/>
          </p:cNvSpPr>
          <p:nvPr/>
        </p:nvSpPr>
        <p:spPr bwMode="auto">
          <a:xfrm>
            <a:off x="457200" y="1381065"/>
            <a:ext cx="8082469" cy="5324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90513" lvl="0" indent="-290513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1804988" algn="l"/>
              </a:tabLst>
            </a:pPr>
            <a:r>
              <a:rPr lang="en-US" sz="2000" b="1" dirty="0" smtClean="0">
                <a:ea typeface="Calibri" pitchFamily="34" charset="0"/>
                <a:cs typeface="Times New Roman" pitchFamily="18" charset="0"/>
              </a:rPr>
              <a:t>5 </a:t>
            </a:r>
            <a:r>
              <a:rPr lang="en-US" sz="2000" b="1" dirty="0" err="1" smtClean="0">
                <a:ea typeface="Calibri" pitchFamily="34" charset="0"/>
                <a:cs typeface="Times New Roman" pitchFamily="18" charset="0"/>
              </a:rPr>
              <a:t>ciri</a:t>
            </a:r>
            <a:r>
              <a:rPr lang="en-US" sz="2000" b="1" dirty="0" smtClean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ea typeface="Calibri" pitchFamily="34" charset="0"/>
                <a:cs typeface="Times New Roman" pitchFamily="18" charset="0"/>
              </a:rPr>
              <a:t>urat</a:t>
            </a:r>
            <a:r>
              <a:rPr lang="en-US" sz="2000" b="1" dirty="0" smtClean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ea typeface="Calibri" pitchFamily="34" charset="0"/>
                <a:cs typeface="Times New Roman" pitchFamily="18" charset="0"/>
              </a:rPr>
              <a:t>daun</a:t>
            </a:r>
            <a:r>
              <a:rPr lang="en-US" sz="2000" b="1" dirty="0" smtClean="0">
                <a:ea typeface="Calibri" pitchFamily="34" charset="0"/>
                <a:cs typeface="Times New Roman" pitchFamily="18" charset="0"/>
              </a:rPr>
              <a:t>:</a:t>
            </a:r>
          </a:p>
          <a:p>
            <a:pPr marL="747713" lvl="1" indent="-290513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1804988" algn="l"/>
              </a:tabLst>
            </a:pPr>
            <a:r>
              <a:rPr lang="en-US" sz="2000" b="1" dirty="0" smtClean="0">
                <a:ea typeface="Calibri" pitchFamily="34" charset="0"/>
                <a:cs typeface="Times New Roman" pitchFamily="18" charset="0"/>
              </a:rPr>
              <a:t>V1= Av</a:t>
            </a:r>
            <a:r>
              <a:rPr lang="en-US" sz="2000" b="1" baseline="-30000" dirty="0" smtClean="0">
                <a:ea typeface="Calibri" pitchFamily="34" charset="0"/>
                <a:cs typeface="Times New Roman" pitchFamily="18" charset="0"/>
              </a:rPr>
              <a:t>1</a:t>
            </a:r>
            <a:r>
              <a:rPr lang="en-US" sz="2000" b="1" dirty="0" smtClean="0">
                <a:ea typeface="Calibri" pitchFamily="34" charset="0"/>
                <a:cs typeface="Times New Roman" pitchFamily="18" charset="0"/>
              </a:rPr>
              <a:t> / A</a:t>
            </a:r>
          </a:p>
          <a:p>
            <a:pPr marL="747713" lvl="1" indent="-290513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1804988" algn="l"/>
              </a:tabLst>
            </a:pPr>
            <a:r>
              <a:rPr lang="en-US" sz="2000" b="1" dirty="0" smtClean="0">
                <a:ea typeface="Calibri" pitchFamily="34" charset="0"/>
                <a:cs typeface="Times New Roman" pitchFamily="18" charset="0"/>
              </a:rPr>
              <a:t>V2= Av</a:t>
            </a:r>
            <a:r>
              <a:rPr lang="en-US" sz="2000" b="1" baseline="-30000" dirty="0" smtClean="0">
                <a:ea typeface="Calibri" pitchFamily="34" charset="0"/>
                <a:cs typeface="Times New Roman" pitchFamily="18" charset="0"/>
              </a:rPr>
              <a:t>2</a:t>
            </a:r>
            <a:r>
              <a:rPr lang="en-US" sz="2000" b="1" dirty="0" smtClean="0">
                <a:ea typeface="Calibri" pitchFamily="34" charset="0"/>
                <a:cs typeface="Times New Roman" pitchFamily="18" charset="0"/>
              </a:rPr>
              <a:t> / A</a:t>
            </a:r>
          </a:p>
          <a:p>
            <a:pPr marL="747713" lvl="1" indent="-290513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1804988" algn="l"/>
              </a:tabLst>
            </a:pPr>
            <a:r>
              <a:rPr lang="en-US" sz="2000" b="1" dirty="0" smtClean="0">
                <a:ea typeface="Calibri" pitchFamily="34" charset="0"/>
                <a:cs typeface="Times New Roman" pitchFamily="18" charset="0"/>
              </a:rPr>
              <a:t>V3= Av</a:t>
            </a:r>
            <a:r>
              <a:rPr lang="en-US" sz="2000" b="1" baseline="-30000" dirty="0" smtClean="0">
                <a:ea typeface="Calibri" pitchFamily="34" charset="0"/>
                <a:cs typeface="Times New Roman" pitchFamily="18" charset="0"/>
              </a:rPr>
              <a:t>3</a:t>
            </a:r>
            <a:r>
              <a:rPr lang="en-US" sz="2000" b="1" dirty="0" smtClean="0">
                <a:ea typeface="Calibri" pitchFamily="34" charset="0"/>
                <a:cs typeface="Times New Roman" pitchFamily="18" charset="0"/>
              </a:rPr>
              <a:t> / A</a:t>
            </a:r>
          </a:p>
          <a:p>
            <a:pPr marL="747713" lvl="1" indent="-290513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1804988" algn="l"/>
              </a:tabLst>
            </a:pPr>
            <a:r>
              <a:rPr lang="en-US" sz="2000" b="1" dirty="0" smtClean="0">
                <a:ea typeface="Calibri" pitchFamily="34" charset="0"/>
                <a:cs typeface="Times New Roman" pitchFamily="18" charset="0"/>
              </a:rPr>
              <a:t>V4= Av</a:t>
            </a:r>
            <a:r>
              <a:rPr lang="en-US" sz="2000" b="1" baseline="-30000" dirty="0" smtClean="0">
                <a:ea typeface="Calibri" pitchFamily="34" charset="0"/>
                <a:cs typeface="Times New Roman" pitchFamily="18" charset="0"/>
              </a:rPr>
              <a:t>4</a:t>
            </a:r>
            <a:r>
              <a:rPr lang="en-US" sz="2000" b="1" dirty="0" smtClean="0">
                <a:ea typeface="Calibri" pitchFamily="34" charset="0"/>
                <a:cs typeface="Times New Roman" pitchFamily="18" charset="0"/>
              </a:rPr>
              <a:t> / A</a:t>
            </a:r>
          </a:p>
          <a:p>
            <a:pPr marL="747713" lvl="1" indent="-290513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1804988" algn="l"/>
              </a:tabLst>
            </a:pPr>
            <a:r>
              <a:rPr lang="en-US" sz="2000" b="1" dirty="0" smtClean="0">
                <a:ea typeface="Calibri" pitchFamily="34" charset="0"/>
                <a:cs typeface="Times New Roman" pitchFamily="18" charset="0"/>
              </a:rPr>
              <a:t>V5= Av</a:t>
            </a:r>
            <a:r>
              <a:rPr lang="en-US" sz="2000" b="1" baseline="-30000" dirty="0" smtClean="0">
                <a:ea typeface="Calibri" pitchFamily="34" charset="0"/>
                <a:cs typeface="Times New Roman" pitchFamily="18" charset="0"/>
              </a:rPr>
              <a:t>4</a:t>
            </a:r>
            <a:r>
              <a:rPr lang="en-US" sz="2000" b="1" dirty="0" smtClean="0">
                <a:ea typeface="Calibri" pitchFamily="34" charset="0"/>
                <a:cs typeface="Times New Roman" pitchFamily="18" charset="0"/>
              </a:rPr>
              <a:t> / Av</a:t>
            </a:r>
            <a:r>
              <a:rPr lang="en-US" sz="2000" b="1" baseline="-30000" dirty="0" smtClean="0">
                <a:ea typeface="Calibri" pitchFamily="34" charset="0"/>
                <a:cs typeface="Times New Roman" pitchFamily="18" charset="0"/>
              </a:rPr>
              <a:t>1</a:t>
            </a:r>
            <a:endParaRPr kumimoji="0" lang="en-US" sz="2000" i="0" u="none" strike="noStrike" cap="none" normalizeH="0" baseline="0" dirty="0" smtClean="0">
              <a:ln>
                <a:noFill/>
              </a:ln>
              <a:effectLst/>
              <a:ea typeface="Calibri" pitchFamily="34" charset="0"/>
              <a:cs typeface="Times New Roman" pitchFamily="18" charset="0"/>
            </a:endParaRPr>
          </a:p>
          <a:p>
            <a:pPr marL="290513" marR="0" lvl="0" indent="-2905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>
                <a:tab pos="1804988" algn="l"/>
              </a:tabLst>
            </a:pPr>
            <a:endParaRPr lang="en-US" sz="2000" dirty="0" smtClean="0">
              <a:ea typeface="Calibri" pitchFamily="34" charset="0"/>
              <a:cs typeface="Times New Roman" pitchFamily="18" charset="0"/>
            </a:endParaRPr>
          </a:p>
          <a:p>
            <a:pPr marL="290513" marR="0" lvl="0" indent="-2905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>
                <a:tab pos="1804988" algn="l"/>
              </a:tabLst>
            </a:pPr>
            <a:r>
              <a:rPr kumimoji="0" lang="en-US" sz="2000" i="0" u="none" strike="noStrike" cap="none" normalizeH="0" baseline="0" dirty="0" smtClean="0">
                <a:ln>
                  <a:noFill/>
                </a:ln>
                <a:effectLst/>
                <a:ea typeface="Calibri" pitchFamily="34" charset="0"/>
                <a:cs typeface="Times New Roman" pitchFamily="18" charset="0"/>
              </a:rPr>
              <a:t>A= </a:t>
            </a:r>
            <a:r>
              <a:rPr kumimoji="0" lang="en-US" sz="2000" i="0" u="none" strike="noStrike" cap="none" normalizeH="0" baseline="0" dirty="0" err="1" smtClean="0">
                <a:ln>
                  <a:noFill/>
                </a:ln>
                <a:effectLst/>
                <a:ea typeface="Calibri" pitchFamily="34" charset="0"/>
                <a:cs typeface="Times New Roman" pitchFamily="18" charset="0"/>
              </a:rPr>
              <a:t>luas</a:t>
            </a:r>
            <a:r>
              <a:rPr kumimoji="0" lang="en-US" sz="2000" i="0" u="none" strike="noStrike" cap="none" normalizeH="0" baseline="0" dirty="0" smtClean="0">
                <a:ln>
                  <a:noFill/>
                </a:ln>
                <a:effectLst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US" sz="2000" i="0" u="none" strike="noStrike" cap="none" normalizeH="0" baseline="0" dirty="0" err="1" smtClean="0">
                <a:ln>
                  <a:noFill/>
                </a:ln>
                <a:effectLst/>
                <a:ea typeface="Calibri" pitchFamily="34" charset="0"/>
                <a:cs typeface="Times New Roman" pitchFamily="18" charset="0"/>
              </a:rPr>
              <a:t>daun</a:t>
            </a:r>
            <a:r>
              <a:rPr kumimoji="0" lang="en-US" sz="2000" i="0" u="none" strike="noStrike" cap="none" normalizeH="0" baseline="0" dirty="0" smtClean="0">
                <a:ln>
                  <a:noFill/>
                </a:ln>
                <a:effectLst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US" sz="2000" i="0" u="none" strike="noStrike" cap="none" normalizeH="0" baseline="0" dirty="0" err="1" smtClean="0">
                <a:ln>
                  <a:noFill/>
                </a:ln>
                <a:effectLst/>
                <a:ea typeface="Calibri" pitchFamily="34" charset="0"/>
                <a:cs typeface="Times New Roman" pitchFamily="18" charset="0"/>
              </a:rPr>
              <a:t>asli</a:t>
            </a:r>
            <a:endParaRPr kumimoji="0" lang="en-US" sz="2000" i="0" u="none" strike="noStrike" cap="none" normalizeH="0" baseline="0" dirty="0" smtClean="0">
              <a:ln>
                <a:noFill/>
              </a:ln>
              <a:effectLst/>
              <a:cs typeface="Arial" pitchFamily="34" charset="0"/>
            </a:endParaRPr>
          </a:p>
          <a:p>
            <a:pPr marL="290513" marR="0" lvl="0" indent="-29051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>
                <a:tab pos="1804988" algn="l"/>
              </a:tabLst>
            </a:pPr>
            <a:r>
              <a:rPr kumimoji="0" lang="en-US" sz="2000" i="0" u="none" strike="noStrike" cap="none" normalizeH="0" baseline="0" dirty="0" smtClean="0">
                <a:ln>
                  <a:noFill/>
                </a:ln>
                <a:effectLst/>
                <a:ea typeface="Calibri" pitchFamily="34" charset="0"/>
                <a:cs typeface="Times New Roman" pitchFamily="18" charset="0"/>
              </a:rPr>
              <a:t>Av</a:t>
            </a:r>
            <a:r>
              <a:rPr kumimoji="0" lang="en-US" sz="2000" i="0" u="none" strike="noStrike" cap="none" normalizeH="0" baseline="-30000" dirty="0" smtClean="0">
                <a:ln>
                  <a:noFill/>
                </a:ln>
                <a:effectLst/>
                <a:ea typeface="Calibri" pitchFamily="34" charset="0"/>
                <a:cs typeface="Times New Roman" pitchFamily="18" charset="0"/>
              </a:rPr>
              <a:t>1</a:t>
            </a:r>
            <a:r>
              <a:rPr kumimoji="0" lang="en-US" sz="2000" i="0" u="none" strike="noStrike" cap="none" normalizeH="0" baseline="0" dirty="0" smtClean="0">
                <a:ln>
                  <a:noFill/>
                </a:ln>
                <a:effectLst/>
                <a:ea typeface="Calibri" pitchFamily="34" charset="0"/>
                <a:cs typeface="Times New Roman" pitchFamily="18" charset="0"/>
              </a:rPr>
              <a:t>= </a:t>
            </a:r>
            <a:r>
              <a:rPr kumimoji="0" lang="en-US" sz="2000" i="0" u="none" strike="noStrike" cap="none" normalizeH="0" baseline="0" dirty="0" err="1" smtClean="0">
                <a:ln>
                  <a:noFill/>
                </a:ln>
                <a:effectLst/>
                <a:ea typeface="Calibri" pitchFamily="34" charset="0"/>
                <a:cs typeface="Times New Roman" pitchFamily="18" charset="0"/>
              </a:rPr>
              <a:t>citra</a:t>
            </a:r>
            <a:r>
              <a:rPr kumimoji="0" lang="en-US" sz="2000" i="0" u="none" strike="noStrike" cap="none" normalizeH="0" baseline="0" dirty="0" smtClean="0">
                <a:ln>
                  <a:noFill/>
                </a:ln>
                <a:effectLst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US" sz="2000" i="0" u="none" strike="noStrike" cap="none" normalizeH="0" baseline="0" dirty="0" err="1" smtClean="0">
                <a:ln>
                  <a:noFill/>
                </a:ln>
                <a:effectLst/>
                <a:ea typeface="Calibri" pitchFamily="34" charset="0"/>
                <a:cs typeface="Times New Roman" pitchFamily="18" charset="0"/>
              </a:rPr>
              <a:t>daun</a:t>
            </a:r>
            <a:r>
              <a:rPr kumimoji="0" lang="en-US" sz="2000" i="0" u="none" strike="noStrike" cap="none" normalizeH="0" baseline="0" dirty="0" smtClean="0">
                <a:ln>
                  <a:noFill/>
                </a:ln>
                <a:effectLst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US" sz="2000" i="0" u="none" strike="noStrike" cap="none" normalizeH="0" baseline="0" dirty="0" err="1" smtClean="0">
                <a:ln>
                  <a:noFill/>
                </a:ln>
                <a:effectLst/>
                <a:ea typeface="Calibri" pitchFamily="34" charset="0"/>
                <a:cs typeface="Times New Roman" pitchFamily="18" charset="0"/>
              </a:rPr>
              <a:t>asli</a:t>
            </a:r>
            <a:r>
              <a:rPr kumimoji="0" lang="en-US" sz="2000" i="0" u="none" strike="noStrike" cap="none" normalizeH="0" baseline="0" dirty="0" smtClean="0">
                <a:ln>
                  <a:noFill/>
                </a:ln>
                <a:effectLst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US" sz="2000" i="0" u="none" strike="noStrike" cap="none" normalizeH="0" baseline="0" dirty="0" err="1" smtClean="0">
                <a:ln>
                  <a:noFill/>
                </a:ln>
                <a:effectLst/>
                <a:ea typeface="Calibri" pitchFamily="34" charset="0"/>
                <a:cs typeface="Times New Roman" pitchFamily="18" charset="0"/>
              </a:rPr>
              <a:t>dikurangi</a:t>
            </a:r>
            <a:r>
              <a:rPr kumimoji="0" lang="en-US" sz="2000" i="0" u="none" strike="noStrike" cap="none" normalizeH="0" baseline="0" dirty="0" smtClean="0">
                <a:ln>
                  <a:noFill/>
                </a:ln>
                <a:effectLst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US" sz="2000" i="0" u="none" strike="noStrike" cap="none" normalizeH="0" baseline="0" dirty="0" err="1" smtClean="0">
                <a:ln>
                  <a:noFill/>
                </a:ln>
                <a:effectLst/>
                <a:ea typeface="Calibri" pitchFamily="34" charset="0"/>
                <a:cs typeface="Times New Roman" pitchFamily="18" charset="0"/>
              </a:rPr>
              <a:t>citra</a:t>
            </a:r>
            <a:r>
              <a:rPr kumimoji="0" lang="en-US" sz="2000" i="0" u="none" strike="noStrike" cap="none" normalizeH="0" baseline="0" dirty="0" smtClean="0">
                <a:ln>
                  <a:noFill/>
                </a:ln>
                <a:effectLst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US" sz="2000" i="0" u="none" strike="noStrike" cap="none" normalizeH="0" baseline="0" dirty="0" err="1" smtClean="0">
                <a:ln>
                  <a:noFill/>
                </a:ln>
                <a:effectLst/>
                <a:ea typeface="Calibri" pitchFamily="34" charset="0"/>
                <a:cs typeface="Times New Roman" pitchFamily="18" charset="0"/>
              </a:rPr>
              <a:t>daun</a:t>
            </a:r>
            <a:r>
              <a:rPr kumimoji="0" lang="en-US" sz="2000" i="0" u="none" strike="noStrike" cap="none" normalizeH="0" baseline="0" dirty="0" smtClean="0">
                <a:ln>
                  <a:noFill/>
                </a:ln>
                <a:effectLst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US" sz="2000" i="0" u="none" strike="noStrike" cap="none" normalizeH="0" baseline="0" dirty="0" err="1" smtClean="0">
                <a:ln>
                  <a:noFill/>
                </a:ln>
                <a:effectLst/>
                <a:ea typeface="Calibri" pitchFamily="34" charset="0"/>
                <a:cs typeface="Times New Roman" pitchFamily="18" charset="0"/>
              </a:rPr>
              <a:t>dikonvolusi</a:t>
            </a:r>
            <a:r>
              <a:rPr kumimoji="0" lang="en-US" sz="2000" i="0" u="none" strike="noStrike" cap="none" normalizeH="0" baseline="0" dirty="0" smtClean="0">
                <a:ln>
                  <a:noFill/>
                </a:ln>
                <a:effectLst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US" sz="2000" i="0" u="none" strike="noStrike" cap="none" normalizeH="0" baseline="0" dirty="0" err="1" smtClean="0">
                <a:ln>
                  <a:noFill/>
                </a:ln>
                <a:effectLst/>
                <a:ea typeface="Calibri" pitchFamily="34" charset="0"/>
                <a:cs typeface="Times New Roman" pitchFamily="18" charset="0"/>
              </a:rPr>
              <a:t>dengan</a:t>
            </a:r>
            <a:r>
              <a:rPr kumimoji="0" lang="en-US" sz="2000" i="0" u="none" strike="noStrike" cap="none" normalizeH="0" baseline="0" dirty="0" smtClean="0">
                <a:ln>
                  <a:noFill/>
                </a:ln>
                <a:effectLst/>
                <a:ea typeface="Calibri" pitchFamily="34" charset="0"/>
                <a:cs typeface="Times New Roman" pitchFamily="18" charset="0"/>
              </a:rPr>
              <a:t> filter radius 1</a:t>
            </a:r>
          </a:p>
          <a:p>
            <a:pPr marL="290513" marR="0" lvl="0" indent="-29051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1804988" algn="l"/>
              </a:tabLst>
            </a:pPr>
            <a:endParaRPr kumimoji="0" lang="en-US" sz="2000" i="0" u="none" strike="noStrike" cap="none" normalizeH="0" baseline="0" dirty="0" smtClean="0">
              <a:ln>
                <a:noFill/>
              </a:ln>
              <a:effectLst/>
              <a:ea typeface="Calibri" pitchFamily="34" charset="0"/>
              <a:cs typeface="Times New Roman" pitchFamily="18" charset="0"/>
            </a:endParaRPr>
          </a:p>
          <a:p>
            <a:pPr marL="290513" indent="-290513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1804988" algn="l"/>
              </a:tabLst>
            </a:pPr>
            <a:r>
              <a:rPr lang="en-US" sz="2000" dirty="0" smtClean="0">
                <a:ea typeface="Calibri" pitchFamily="34" charset="0"/>
                <a:cs typeface="Times New Roman" pitchFamily="18" charset="0"/>
              </a:rPr>
              <a:t>Av</a:t>
            </a:r>
            <a:r>
              <a:rPr lang="en-US" sz="2000" baseline="-30000" dirty="0" smtClean="0">
                <a:ea typeface="Calibri" pitchFamily="34" charset="0"/>
                <a:cs typeface="Times New Roman" pitchFamily="18" charset="0"/>
              </a:rPr>
              <a:t>2</a:t>
            </a:r>
            <a:r>
              <a:rPr lang="en-US" sz="2000" dirty="0" smtClean="0">
                <a:ea typeface="Calibri" pitchFamily="34" charset="0"/>
                <a:cs typeface="Times New Roman" pitchFamily="18" charset="0"/>
              </a:rPr>
              <a:t>= </a:t>
            </a:r>
            <a:r>
              <a:rPr lang="en-US" sz="2000" dirty="0" err="1" smtClean="0">
                <a:ea typeface="Calibri" pitchFamily="34" charset="0"/>
                <a:cs typeface="Times New Roman" pitchFamily="18" charset="0"/>
              </a:rPr>
              <a:t>citra</a:t>
            </a:r>
            <a:r>
              <a:rPr lang="en-US" sz="2000" dirty="0" smtClean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ea typeface="Calibri" pitchFamily="34" charset="0"/>
                <a:cs typeface="Times New Roman" pitchFamily="18" charset="0"/>
              </a:rPr>
              <a:t>daun</a:t>
            </a:r>
            <a:r>
              <a:rPr lang="en-US" sz="2000" dirty="0" smtClean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ea typeface="Calibri" pitchFamily="34" charset="0"/>
                <a:cs typeface="Times New Roman" pitchFamily="18" charset="0"/>
              </a:rPr>
              <a:t>asli</a:t>
            </a:r>
            <a:r>
              <a:rPr lang="en-US" sz="2000" dirty="0" smtClean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ea typeface="Calibri" pitchFamily="34" charset="0"/>
                <a:cs typeface="Times New Roman" pitchFamily="18" charset="0"/>
              </a:rPr>
              <a:t>dikurangi</a:t>
            </a:r>
            <a:r>
              <a:rPr lang="en-US" sz="2000" dirty="0" smtClean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ea typeface="Calibri" pitchFamily="34" charset="0"/>
                <a:cs typeface="Times New Roman" pitchFamily="18" charset="0"/>
              </a:rPr>
              <a:t>citra</a:t>
            </a:r>
            <a:r>
              <a:rPr lang="en-US" sz="2000" dirty="0" smtClean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ea typeface="Calibri" pitchFamily="34" charset="0"/>
                <a:cs typeface="Times New Roman" pitchFamily="18" charset="0"/>
              </a:rPr>
              <a:t>daun</a:t>
            </a:r>
            <a:r>
              <a:rPr lang="en-US" sz="2000" dirty="0" smtClean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ea typeface="Calibri" pitchFamily="34" charset="0"/>
                <a:cs typeface="Times New Roman" pitchFamily="18" charset="0"/>
              </a:rPr>
              <a:t>dikonvolusi</a:t>
            </a:r>
            <a:r>
              <a:rPr lang="en-US" sz="2000" dirty="0" smtClean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ea typeface="Calibri" pitchFamily="34" charset="0"/>
                <a:cs typeface="Times New Roman" pitchFamily="18" charset="0"/>
              </a:rPr>
              <a:t>dengan</a:t>
            </a:r>
            <a:r>
              <a:rPr lang="en-US" sz="2000" dirty="0" smtClean="0">
                <a:ea typeface="Calibri" pitchFamily="34" charset="0"/>
                <a:cs typeface="Times New Roman" pitchFamily="18" charset="0"/>
              </a:rPr>
              <a:t> filter radius 2</a:t>
            </a:r>
          </a:p>
          <a:p>
            <a:pPr marL="290513" indent="-290513" eaLnBrk="0" fontAlgn="base" hangingPunct="0">
              <a:spcBef>
                <a:spcPct val="0"/>
              </a:spcBef>
              <a:spcAft>
                <a:spcPct val="0"/>
              </a:spcAft>
              <a:tabLst>
                <a:tab pos="1804988" algn="l"/>
              </a:tabLst>
            </a:pPr>
            <a:endParaRPr lang="en-US" sz="2000" dirty="0" smtClean="0">
              <a:ea typeface="Calibri" pitchFamily="34" charset="0"/>
              <a:cs typeface="Times New Roman" pitchFamily="18" charset="0"/>
            </a:endParaRPr>
          </a:p>
          <a:p>
            <a:pPr marL="290513" lvl="0" indent="-290513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1804988" algn="l"/>
              </a:tabLst>
            </a:pPr>
            <a:r>
              <a:rPr lang="en-US" sz="2000" dirty="0" smtClean="0">
                <a:ea typeface="Calibri" pitchFamily="34" charset="0"/>
                <a:cs typeface="Times New Roman" pitchFamily="18" charset="0"/>
              </a:rPr>
              <a:t>Av</a:t>
            </a:r>
            <a:r>
              <a:rPr lang="en-US" sz="2000" baseline="-30000" dirty="0" smtClean="0">
                <a:ea typeface="Calibri" pitchFamily="34" charset="0"/>
                <a:cs typeface="Times New Roman" pitchFamily="18" charset="0"/>
              </a:rPr>
              <a:t>3</a:t>
            </a:r>
            <a:r>
              <a:rPr lang="en-US" sz="2000" dirty="0" smtClean="0">
                <a:ea typeface="Calibri" pitchFamily="34" charset="0"/>
                <a:cs typeface="Times New Roman" pitchFamily="18" charset="0"/>
              </a:rPr>
              <a:t>= </a:t>
            </a:r>
            <a:r>
              <a:rPr lang="en-US" sz="2000" dirty="0" err="1" smtClean="0">
                <a:ea typeface="Calibri" pitchFamily="34" charset="0"/>
                <a:cs typeface="Times New Roman" pitchFamily="18" charset="0"/>
              </a:rPr>
              <a:t>citra</a:t>
            </a:r>
            <a:r>
              <a:rPr lang="en-US" sz="2000" dirty="0" smtClean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ea typeface="Calibri" pitchFamily="34" charset="0"/>
                <a:cs typeface="Times New Roman" pitchFamily="18" charset="0"/>
              </a:rPr>
              <a:t>daun</a:t>
            </a:r>
            <a:r>
              <a:rPr lang="en-US" sz="2000" dirty="0" smtClean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ea typeface="Calibri" pitchFamily="34" charset="0"/>
                <a:cs typeface="Times New Roman" pitchFamily="18" charset="0"/>
              </a:rPr>
              <a:t>asli</a:t>
            </a:r>
            <a:r>
              <a:rPr lang="en-US" sz="2000" dirty="0" smtClean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ea typeface="Calibri" pitchFamily="34" charset="0"/>
                <a:cs typeface="Times New Roman" pitchFamily="18" charset="0"/>
              </a:rPr>
              <a:t>dikurangi</a:t>
            </a:r>
            <a:r>
              <a:rPr lang="en-US" sz="2000" dirty="0" smtClean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ea typeface="Calibri" pitchFamily="34" charset="0"/>
                <a:cs typeface="Times New Roman" pitchFamily="18" charset="0"/>
              </a:rPr>
              <a:t>citra</a:t>
            </a:r>
            <a:r>
              <a:rPr lang="en-US" sz="2000" dirty="0" smtClean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ea typeface="Calibri" pitchFamily="34" charset="0"/>
                <a:cs typeface="Times New Roman" pitchFamily="18" charset="0"/>
              </a:rPr>
              <a:t>daun</a:t>
            </a:r>
            <a:r>
              <a:rPr lang="en-US" sz="2000" dirty="0" smtClean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ea typeface="Calibri" pitchFamily="34" charset="0"/>
                <a:cs typeface="Times New Roman" pitchFamily="18" charset="0"/>
              </a:rPr>
              <a:t>dikonvolusi</a:t>
            </a:r>
            <a:r>
              <a:rPr lang="en-US" sz="2000" dirty="0" smtClean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ea typeface="Calibri" pitchFamily="34" charset="0"/>
                <a:cs typeface="Times New Roman" pitchFamily="18" charset="0"/>
              </a:rPr>
              <a:t>dengan</a:t>
            </a:r>
            <a:r>
              <a:rPr lang="en-US" sz="2000" dirty="0" smtClean="0">
                <a:ea typeface="Calibri" pitchFamily="34" charset="0"/>
                <a:cs typeface="Times New Roman" pitchFamily="18" charset="0"/>
              </a:rPr>
              <a:t> filter radius 3</a:t>
            </a:r>
          </a:p>
          <a:p>
            <a:pPr marL="290513" lvl="0" indent="-290513" eaLnBrk="0" fontAlgn="base" hangingPunct="0">
              <a:spcBef>
                <a:spcPct val="0"/>
              </a:spcBef>
              <a:spcAft>
                <a:spcPct val="0"/>
              </a:spcAft>
              <a:tabLst>
                <a:tab pos="1804988" algn="l"/>
              </a:tabLst>
            </a:pPr>
            <a:endParaRPr lang="en-US" sz="2000" dirty="0" smtClean="0">
              <a:cs typeface="Arial" pitchFamily="34" charset="0"/>
            </a:endParaRPr>
          </a:p>
          <a:p>
            <a:pPr marL="290513" lvl="0" indent="-290513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1804988" algn="l"/>
              </a:tabLst>
            </a:pPr>
            <a:r>
              <a:rPr lang="en-US" sz="2000" dirty="0" smtClean="0">
                <a:ea typeface="Calibri" pitchFamily="34" charset="0"/>
                <a:cs typeface="Times New Roman" pitchFamily="18" charset="0"/>
              </a:rPr>
              <a:t>Av</a:t>
            </a:r>
            <a:r>
              <a:rPr lang="en-US" sz="2000" baseline="-30000" dirty="0" smtClean="0">
                <a:ea typeface="Calibri" pitchFamily="34" charset="0"/>
                <a:cs typeface="Times New Roman" pitchFamily="18" charset="0"/>
              </a:rPr>
              <a:t>4</a:t>
            </a:r>
            <a:r>
              <a:rPr lang="en-US" sz="2000" dirty="0" smtClean="0">
                <a:ea typeface="Calibri" pitchFamily="34" charset="0"/>
                <a:cs typeface="Times New Roman" pitchFamily="18" charset="0"/>
              </a:rPr>
              <a:t>= </a:t>
            </a:r>
            <a:r>
              <a:rPr lang="en-US" sz="2000" dirty="0" err="1" smtClean="0">
                <a:ea typeface="Calibri" pitchFamily="34" charset="0"/>
                <a:cs typeface="Times New Roman" pitchFamily="18" charset="0"/>
              </a:rPr>
              <a:t>citra</a:t>
            </a:r>
            <a:r>
              <a:rPr lang="en-US" sz="2000" dirty="0" smtClean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ea typeface="Calibri" pitchFamily="34" charset="0"/>
                <a:cs typeface="Times New Roman" pitchFamily="18" charset="0"/>
              </a:rPr>
              <a:t>daun</a:t>
            </a:r>
            <a:r>
              <a:rPr lang="en-US" sz="2000" dirty="0" smtClean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ea typeface="Calibri" pitchFamily="34" charset="0"/>
                <a:cs typeface="Times New Roman" pitchFamily="18" charset="0"/>
              </a:rPr>
              <a:t>asli</a:t>
            </a:r>
            <a:r>
              <a:rPr lang="en-US" sz="2000" dirty="0" smtClean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ea typeface="Calibri" pitchFamily="34" charset="0"/>
                <a:cs typeface="Times New Roman" pitchFamily="18" charset="0"/>
              </a:rPr>
              <a:t>dikurangi</a:t>
            </a:r>
            <a:r>
              <a:rPr lang="en-US" sz="2000" dirty="0" smtClean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ea typeface="Calibri" pitchFamily="34" charset="0"/>
                <a:cs typeface="Times New Roman" pitchFamily="18" charset="0"/>
              </a:rPr>
              <a:t>citra</a:t>
            </a:r>
            <a:r>
              <a:rPr lang="en-US" sz="2000" dirty="0" smtClean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ea typeface="Calibri" pitchFamily="34" charset="0"/>
                <a:cs typeface="Times New Roman" pitchFamily="18" charset="0"/>
              </a:rPr>
              <a:t>daun</a:t>
            </a:r>
            <a:r>
              <a:rPr lang="en-US" sz="2000" dirty="0" smtClean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ea typeface="Calibri" pitchFamily="34" charset="0"/>
                <a:cs typeface="Times New Roman" pitchFamily="18" charset="0"/>
              </a:rPr>
              <a:t>dikonvolusi</a:t>
            </a:r>
            <a:r>
              <a:rPr lang="en-US" sz="2000" dirty="0" smtClean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ea typeface="Calibri" pitchFamily="34" charset="0"/>
                <a:cs typeface="Times New Roman" pitchFamily="18" charset="0"/>
              </a:rPr>
              <a:t>dengan</a:t>
            </a:r>
            <a:r>
              <a:rPr lang="en-US" sz="2000" dirty="0" smtClean="0">
                <a:ea typeface="Calibri" pitchFamily="34" charset="0"/>
                <a:cs typeface="Times New Roman" pitchFamily="18" charset="0"/>
              </a:rPr>
              <a:t> filter radius 4</a:t>
            </a:r>
          </a:p>
          <a:p>
            <a:pPr marL="290513" lvl="0" indent="-290513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1804988" algn="l"/>
              </a:tabLst>
            </a:pPr>
            <a:endParaRPr lang="en-US" sz="2000" b="1" dirty="0" smtClean="0">
              <a:ea typeface="Calibri" pitchFamily="34" charset="0"/>
              <a:cs typeface="Times New Roman" pitchFamily="18" charset="0"/>
            </a:endParaRPr>
          </a:p>
          <a:p>
            <a:pPr marL="290513" marR="0" lvl="0" indent="-29051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>
                <a:tab pos="1804988" algn="l"/>
              </a:tabLst>
            </a:pPr>
            <a:endParaRPr kumimoji="0" lang="en-US" sz="2000" b="1" i="0" u="none" strike="noStrike" cap="none" normalizeH="0" baseline="0" dirty="0" smtClean="0">
              <a:ln>
                <a:noFill/>
              </a:ln>
              <a:effectLst/>
              <a:cs typeface="Arial" pitchFamily="34" charset="0"/>
            </a:endParaRPr>
          </a:p>
        </p:txBody>
      </p:sp>
      <p:sp>
        <p:nvSpPr>
          <p:cNvPr id="22540" name="Rectangle 12"/>
          <p:cNvSpPr>
            <a:spLocks noChangeArrowheads="1"/>
          </p:cNvSpPr>
          <p:nvPr/>
        </p:nvSpPr>
        <p:spPr bwMode="auto">
          <a:xfrm>
            <a:off x="0" y="37052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4988" algn="l"/>
              </a:tabLst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2541" name="Rectangle 13"/>
          <p:cNvSpPr>
            <a:spLocks noChangeArrowheads="1"/>
          </p:cNvSpPr>
          <p:nvPr/>
        </p:nvSpPr>
        <p:spPr bwMode="auto">
          <a:xfrm>
            <a:off x="0" y="44291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4988" algn="l"/>
              </a:tabLst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1" dirty="0" smtClean="0"/>
              <a:t>Probabilistic Neural Network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(PNN)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7CF8-3F35-4D07-BF0D-D883DA3B95E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429000" y="1752600"/>
            <a:ext cx="1981200" cy="10668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Principal Component Analysis (PCA)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172200" y="1752600"/>
            <a:ext cx="1981200" cy="10668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Probabilistic Neural Network (PNN)</a:t>
            </a:r>
            <a:endParaRPr lang="en-US" b="1" dirty="0"/>
          </a:p>
        </p:txBody>
      </p:sp>
      <p:sp>
        <p:nvSpPr>
          <p:cNvPr id="7" name="Rounded Rectangle 6"/>
          <p:cNvSpPr/>
          <p:nvPr/>
        </p:nvSpPr>
        <p:spPr>
          <a:xfrm>
            <a:off x="685800" y="1752600"/>
            <a:ext cx="1981200" cy="10668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12 </a:t>
            </a:r>
            <a:r>
              <a:rPr lang="en-US" b="1" dirty="0" err="1" smtClean="0"/>
              <a:t>Ciri</a:t>
            </a:r>
            <a:r>
              <a:rPr lang="en-US" b="1" dirty="0" smtClean="0"/>
              <a:t> </a:t>
            </a:r>
            <a:r>
              <a:rPr lang="en-US" b="1" dirty="0" err="1" smtClean="0"/>
              <a:t>Morfologi</a:t>
            </a:r>
            <a:r>
              <a:rPr lang="en-US" b="1" dirty="0" smtClean="0"/>
              <a:t> Digital</a:t>
            </a:r>
            <a:endParaRPr lang="en-US" b="1" dirty="0"/>
          </a:p>
        </p:txBody>
      </p:sp>
      <p:cxnSp>
        <p:nvCxnSpPr>
          <p:cNvPr id="11" name="Straight Arrow Connector 10"/>
          <p:cNvCxnSpPr>
            <a:stCxn id="7" idx="3"/>
            <a:endCxn id="5" idx="1"/>
          </p:cNvCxnSpPr>
          <p:nvPr/>
        </p:nvCxnSpPr>
        <p:spPr>
          <a:xfrm>
            <a:off x="2667000" y="2286000"/>
            <a:ext cx="7620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3"/>
            <a:endCxn id="6" idx="1"/>
          </p:cNvCxnSpPr>
          <p:nvPr/>
        </p:nvCxnSpPr>
        <p:spPr>
          <a:xfrm>
            <a:off x="5410200" y="2286000"/>
            <a:ext cx="7620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PNN.jpg"/>
          <p:cNvPicPr/>
          <p:nvPr/>
        </p:nvPicPr>
        <p:blipFill>
          <a:blip r:embed="rId2"/>
          <a:srcRect l="4008" t="4094" b="2303"/>
          <a:stretch>
            <a:fillRect/>
          </a:stretch>
        </p:blipFill>
        <p:spPr bwMode="auto">
          <a:xfrm>
            <a:off x="2667000" y="3048000"/>
            <a:ext cx="4267200" cy="3553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build="allAtOnce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Akurasi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7CF8-3F35-4D07-BF0D-D883DA3B95EE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 l="31625" t="26042" r="15081" b="12500"/>
          <a:stretch>
            <a:fillRect/>
          </a:stretch>
        </p:blipFill>
        <p:spPr bwMode="auto">
          <a:xfrm>
            <a:off x="152400" y="1066800"/>
            <a:ext cx="6581614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7138837" y="2743200"/>
            <a:ext cx="1624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90.312%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6553200" y="2819400"/>
            <a:ext cx="533400" cy="4572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/>
          <a:srcRect l="65227" t="47917" r="19546" b="29166"/>
          <a:stretch>
            <a:fillRect/>
          </a:stretch>
        </p:blipFill>
        <p:spPr bwMode="auto">
          <a:xfrm>
            <a:off x="6553200" y="4489938"/>
            <a:ext cx="2438400" cy="2063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1828800" y="5715000"/>
            <a:ext cx="34644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rgbClr val="FF0000"/>
                </a:solidFill>
              </a:rPr>
              <a:t>Perbandingan</a:t>
            </a:r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r>
              <a:rPr lang="en-US" sz="2000" b="1" dirty="0" err="1" smtClean="0">
                <a:solidFill>
                  <a:srgbClr val="FF0000"/>
                </a:solidFill>
              </a:rPr>
              <a:t>Akurasi</a:t>
            </a:r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r>
              <a:rPr lang="en-US" sz="2000" b="1" dirty="0" err="1" smtClean="0">
                <a:solidFill>
                  <a:srgbClr val="FF0000"/>
                </a:solidFill>
              </a:rPr>
              <a:t>dengan</a:t>
            </a:r>
            <a:r>
              <a:rPr lang="en-US" sz="2000" b="1" dirty="0" smtClean="0">
                <a:solidFill>
                  <a:srgbClr val="FF0000"/>
                </a:solidFill>
              </a:rPr>
              <a:t> </a:t>
            </a:r>
          </a:p>
          <a:p>
            <a:r>
              <a:rPr lang="en-US" sz="2000" b="1" dirty="0" err="1" smtClean="0">
                <a:solidFill>
                  <a:srgbClr val="FF0000"/>
                </a:solidFill>
              </a:rPr>
              <a:t>Penelitian-penelitian</a:t>
            </a:r>
            <a:r>
              <a:rPr lang="en-US" sz="2000" b="1" dirty="0" smtClean="0">
                <a:solidFill>
                  <a:srgbClr val="FF0000"/>
                </a:solidFill>
              </a:rPr>
              <a:t> yang Lain</a:t>
            </a:r>
          </a:p>
        </p:txBody>
      </p:sp>
      <p:sp>
        <p:nvSpPr>
          <p:cNvPr id="9" name="Right Arrow 8"/>
          <p:cNvSpPr/>
          <p:nvPr/>
        </p:nvSpPr>
        <p:spPr>
          <a:xfrm flipH="1">
            <a:off x="5562600" y="5867400"/>
            <a:ext cx="838200" cy="4572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Paper 2:</a:t>
            </a:r>
            <a:r>
              <a:rPr lang="en-US" sz="3200" dirty="0" smtClean="0"/>
              <a:t> </a:t>
            </a:r>
            <a:r>
              <a:rPr lang="en-US" sz="3200" b="1" dirty="0" smtClean="0">
                <a:solidFill>
                  <a:schemeClr val="accent3">
                    <a:lumMod val="50000"/>
                  </a:schemeClr>
                </a:solidFill>
              </a:rPr>
              <a:t>An Implementation of Leaf Recognition System using Leaf Vein and Shape</a:t>
            </a:r>
            <a:endParaRPr lang="en-US" sz="32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7CF8-3F35-4D07-BF0D-D883DA3B95EE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2"/>
          <a:srcRect l="25183" t="15625" r="25037" b="14583"/>
          <a:stretch>
            <a:fillRect/>
          </a:stretch>
        </p:blipFill>
        <p:spPr bwMode="auto">
          <a:xfrm>
            <a:off x="1371600" y="1524000"/>
            <a:ext cx="64770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Leaf Contour Extraction</a:t>
            </a:r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7CF8-3F35-4D07-BF0D-D883DA3B95EE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4" name="Picture 2" descr="D:\desta\skripsi\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9433" y="2555481"/>
            <a:ext cx="1046967" cy="1673619"/>
          </a:xfrm>
          <a:prstGeom prst="rect">
            <a:avLst/>
          </a:prstGeom>
          <a:noFill/>
        </p:spPr>
      </p:pic>
      <p:pic>
        <p:nvPicPr>
          <p:cNvPr id="5" name="Picture 3" descr="D:\desta\skripsi\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29654" y="2540169"/>
            <a:ext cx="1056546" cy="1688931"/>
          </a:xfrm>
          <a:prstGeom prst="rect">
            <a:avLst/>
          </a:prstGeom>
          <a:noFill/>
        </p:spPr>
      </p:pic>
      <p:sp>
        <p:nvSpPr>
          <p:cNvPr id="6" name="Rounded Rectangle 5"/>
          <p:cNvSpPr/>
          <p:nvPr/>
        </p:nvSpPr>
        <p:spPr>
          <a:xfrm>
            <a:off x="533400" y="2400300"/>
            <a:ext cx="1295400" cy="19431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667000" y="2400300"/>
            <a:ext cx="1295400" cy="19431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1217" y="1943100"/>
            <a:ext cx="706583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RGB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27217" y="1905000"/>
            <a:ext cx="706583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Gray </a:t>
            </a:r>
            <a:r>
              <a:rPr lang="en-US" i="1" dirty="0" smtClean="0">
                <a:solidFill>
                  <a:schemeClr val="tx1"/>
                </a:solidFill>
              </a:rPr>
              <a:t>Scale</a:t>
            </a:r>
            <a:endParaRPr lang="en-US" i="1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6" idx="3"/>
            <a:endCxn id="7" idx="1"/>
          </p:cNvCxnSpPr>
          <p:nvPr/>
        </p:nvCxnSpPr>
        <p:spPr>
          <a:xfrm>
            <a:off x="1828800" y="3371850"/>
            <a:ext cx="8382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4800600" y="2400300"/>
            <a:ext cx="1295400" cy="19431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876800" y="1866900"/>
            <a:ext cx="1066800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Binary Image</a:t>
            </a:r>
            <a:endParaRPr lang="en-US" i="1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>
            <a:stCxn id="7" idx="3"/>
            <a:endCxn id="11" idx="1"/>
          </p:cNvCxnSpPr>
          <p:nvPr/>
        </p:nvCxnSpPr>
        <p:spPr>
          <a:xfrm>
            <a:off x="3962400" y="3371850"/>
            <a:ext cx="8382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4" name="Picture 4" descr="D:\desta\skripsi\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3000" y="2548845"/>
            <a:ext cx="1051118" cy="1680255"/>
          </a:xfrm>
          <a:prstGeom prst="rect">
            <a:avLst/>
          </a:prstGeom>
          <a:noFill/>
        </p:spPr>
      </p:pic>
      <p:cxnSp>
        <p:nvCxnSpPr>
          <p:cNvPr id="17" name="Straight Arrow Connector 16"/>
          <p:cNvCxnSpPr>
            <a:stCxn id="11" idx="3"/>
            <a:endCxn id="21" idx="1"/>
          </p:cNvCxnSpPr>
          <p:nvPr/>
        </p:nvCxnSpPr>
        <p:spPr>
          <a:xfrm>
            <a:off x="6096000" y="3371850"/>
            <a:ext cx="762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5"/>
          <a:srcRect l="24012" t="34375" r="68754" b="44792"/>
          <a:stretch>
            <a:fillRect/>
          </a:stretch>
        </p:blipFill>
        <p:spPr bwMode="auto">
          <a:xfrm>
            <a:off x="6934200" y="2476500"/>
            <a:ext cx="1143000" cy="1850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Rounded Rectangle 20"/>
          <p:cNvSpPr/>
          <p:nvPr/>
        </p:nvSpPr>
        <p:spPr>
          <a:xfrm>
            <a:off x="6858000" y="2400300"/>
            <a:ext cx="1295400" cy="19431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629400" y="1828800"/>
            <a:ext cx="1676400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extracted leaf contour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6"/>
          <a:srcRect l="33382" t="33333" r="38507" b="62501"/>
          <a:stretch>
            <a:fillRect/>
          </a:stretch>
        </p:blipFill>
        <p:spPr bwMode="auto">
          <a:xfrm>
            <a:off x="457200" y="4876800"/>
            <a:ext cx="3657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7"/>
          <a:srcRect l="35944" t="26042" r="41215" b="65625"/>
          <a:stretch>
            <a:fillRect/>
          </a:stretch>
        </p:blipFill>
        <p:spPr bwMode="auto">
          <a:xfrm>
            <a:off x="457200" y="5562600"/>
            <a:ext cx="2971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Leaf feature extraction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7CF8-3F35-4D07-BF0D-D883DA3B95E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1000" y="3810000"/>
            <a:ext cx="1770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21 Feature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8" name="Elbow Connector 7"/>
          <p:cNvCxnSpPr>
            <a:stCxn id="4" idx="3"/>
            <a:endCxn id="25" idx="1"/>
          </p:cNvCxnSpPr>
          <p:nvPr/>
        </p:nvCxnSpPr>
        <p:spPr>
          <a:xfrm flipV="1">
            <a:off x="2151228" y="2131368"/>
            <a:ext cx="2039772" cy="194024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4" idx="3"/>
            <a:endCxn id="27" idx="1"/>
          </p:cNvCxnSpPr>
          <p:nvPr/>
        </p:nvCxnSpPr>
        <p:spPr>
          <a:xfrm>
            <a:off x="2151228" y="4071610"/>
            <a:ext cx="2115972" cy="1837492"/>
          </a:xfrm>
          <a:prstGeom prst="bentConnector3">
            <a:avLst>
              <a:gd name="adj1" fmla="val 48628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4" idx="3"/>
            <a:endCxn id="26" idx="1"/>
          </p:cNvCxnSpPr>
          <p:nvPr/>
        </p:nvCxnSpPr>
        <p:spPr>
          <a:xfrm flipV="1">
            <a:off x="2151228" y="4029165"/>
            <a:ext cx="2115972" cy="4244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191000" y="1531203"/>
            <a:ext cx="45429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Distance and FFT-based frequency</a:t>
            </a:r>
          </a:p>
          <a:p>
            <a:r>
              <a:rPr lang="en-US" sz="2400" b="1" dirty="0" smtClean="0"/>
              <a:t>domain analysis 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10 Feature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67200" y="3429000"/>
            <a:ext cx="31431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Geometric and digital</a:t>
            </a:r>
          </a:p>
          <a:p>
            <a:r>
              <a:rPr lang="en-US" sz="2400" b="1" dirty="0" smtClean="0"/>
              <a:t>morphological features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10 Feature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67200" y="5493603"/>
            <a:ext cx="16585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Convex hull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1 Feature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  <p:bldP spid="25" grpId="0"/>
      <p:bldP spid="26" grpId="0"/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flipH="1">
            <a:off x="5486400" y="1447800"/>
            <a:ext cx="3429000" cy="48006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304800" y="1447800"/>
            <a:ext cx="4876800" cy="48006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Distance and FFT-based frequency domain analysis</a:t>
            </a:r>
            <a:endParaRPr lang="en-US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7CF8-3F35-4D07-BF0D-D883DA3B95EE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 l="35725" t="39583" r="41435" b="48959"/>
          <a:stretch>
            <a:fillRect/>
          </a:stretch>
        </p:blipFill>
        <p:spPr bwMode="auto">
          <a:xfrm>
            <a:off x="2133600" y="4953000"/>
            <a:ext cx="2971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/>
          <a:srcRect l="34773" t="50000" r="40044" b="41667"/>
          <a:stretch>
            <a:fillRect/>
          </a:stretch>
        </p:blipFill>
        <p:spPr bwMode="auto">
          <a:xfrm>
            <a:off x="5562600" y="5029200"/>
            <a:ext cx="3276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609600" y="2209800"/>
          <a:ext cx="1524000" cy="2585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3048000" y="2209800"/>
          <a:ext cx="1524000" cy="2585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6477000" y="2209800"/>
          <a:ext cx="1524000" cy="2585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762000" y="1600200"/>
            <a:ext cx="1192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Citra </a:t>
            </a:r>
            <a:r>
              <a:rPr lang="en-US" b="1" dirty="0" err="1" smtClean="0">
                <a:solidFill>
                  <a:srgbClr val="FF0000"/>
                </a:solidFill>
              </a:rPr>
              <a:t>Biner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2362200" y="3276600"/>
            <a:ext cx="457200" cy="45720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553200" y="1676400"/>
            <a:ext cx="133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Citra </a:t>
            </a:r>
            <a:r>
              <a:rPr lang="en-US" b="1" dirty="0" err="1" smtClean="0">
                <a:solidFill>
                  <a:srgbClr val="FF0000"/>
                </a:solidFill>
              </a:rPr>
              <a:t>Kontur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4800600" y="3276600"/>
            <a:ext cx="1371600" cy="45720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6477000" y="2209800"/>
          <a:ext cx="1524000" cy="2585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30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7" grpId="0"/>
      <p:bldP spid="18" grpId="0" animBg="1"/>
      <p:bldP spid="19" grpId="0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Distance and FFT-based frequency domain analysis </a:t>
            </a:r>
            <a:r>
              <a:rPr lang="en-US" b="1" dirty="0" smtClean="0"/>
              <a:t>(10 Feature)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7CF8-3F35-4D07-BF0D-D883DA3B95E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3400" y="1752600"/>
            <a:ext cx="769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Dari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Jarak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antara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piksel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centroid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dengan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kontur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 D(</a:t>
            </a:r>
            <a:r>
              <a:rPr lang="en-US" sz="2400" i="1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diturunkan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 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ciri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sebagai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berikut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000" y="2697301"/>
            <a:ext cx="8240397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08000" indent="-508000">
              <a:buFont typeface="+mj-lt"/>
              <a:buAutoNum type="arabicPeriod"/>
            </a:pPr>
            <a:r>
              <a:rPr lang="en-US" sz="2000" dirty="0" smtClean="0"/>
              <a:t>Average of the distance</a:t>
            </a:r>
          </a:p>
          <a:p>
            <a:pPr marL="508000" indent="-508000">
              <a:buFont typeface="+mj-lt"/>
              <a:buAutoNum type="arabicPeriod"/>
            </a:pPr>
            <a:r>
              <a:rPr lang="en-US" sz="2000" dirty="0" smtClean="0"/>
              <a:t>Standard deviation of the distance</a:t>
            </a:r>
          </a:p>
          <a:p>
            <a:pPr marL="508000" indent="-508000">
              <a:buFont typeface="+mj-lt"/>
              <a:buAutoNum type="arabicPeriod"/>
            </a:pPr>
            <a:r>
              <a:rPr lang="en-US" sz="2000" dirty="0" smtClean="0"/>
              <a:t>Zero Crossing Rate (ZCR) of the distance from the average of the distance</a:t>
            </a:r>
          </a:p>
          <a:p>
            <a:pPr marL="508000" indent="-508000">
              <a:buFont typeface="+mj-lt"/>
              <a:buAutoNum type="arabicPeriod"/>
            </a:pPr>
            <a:r>
              <a:rPr lang="en-US" sz="2000" dirty="0" smtClean="0"/>
              <a:t>Average of the FFT magnitude</a:t>
            </a:r>
          </a:p>
          <a:p>
            <a:pPr marL="508000" indent="-508000">
              <a:buFont typeface="+mj-lt"/>
              <a:buAutoNum type="arabicPeriod"/>
            </a:pPr>
            <a:r>
              <a:rPr lang="en-US" sz="2000" dirty="0" smtClean="0"/>
              <a:t>Standard deviation of the FFT magnitude</a:t>
            </a:r>
          </a:p>
          <a:p>
            <a:pPr marL="508000" indent="-508000">
              <a:buFont typeface="+mj-lt"/>
              <a:buAutoNum type="arabicPeriod"/>
            </a:pPr>
            <a:r>
              <a:rPr lang="en-US" sz="2000" dirty="0" smtClean="0"/>
              <a:t>Number of peaks higher than the average of the FFT magnitude</a:t>
            </a:r>
          </a:p>
          <a:p>
            <a:pPr marL="508000" indent="-508000">
              <a:buFont typeface="+mj-lt"/>
              <a:buAutoNum type="arabicPeriod"/>
            </a:pPr>
            <a:r>
              <a:rPr lang="en-US" sz="2000" dirty="0" smtClean="0"/>
              <a:t>The priority of the top ten peaks of the FFT magnitude</a:t>
            </a:r>
          </a:p>
          <a:p>
            <a:pPr marL="508000" indent="-508000">
              <a:buFont typeface="+mj-lt"/>
              <a:buAutoNum type="arabicPeriod"/>
            </a:pPr>
            <a:r>
              <a:rPr lang="en-US" sz="2000" dirty="0" smtClean="0"/>
              <a:t>Average of the FFT phase</a:t>
            </a:r>
          </a:p>
          <a:p>
            <a:pPr marL="508000" indent="-508000">
              <a:buFont typeface="+mj-lt"/>
              <a:buAutoNum type="arabicPeriod"/>
            </a:pPr>
            <a:r>
              <a:rPr lang="en-US" sz="2000" dirty="0" smtClean="0"/>
              <a:t>Standard deviation of the FFT phase</a:t>
            </a:r>
          </a:p>
          <a:p>
            <a:pPr marL="508000" indent="-508000">
              <a:buFont typeface="+mj-lt"/>
              <a:buAutoNum type="arabicPeriod"/>
            </a:pPr>
            <a:r>
              <a:rPr lang="en-US" sz="2000" dirty="0" smtClean="0"/>
              <a:t>ZCR of the FFT phase from the average of the FFT phase.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Geometric and digital morphological features </a:t>
            </a:r>
            <a:r>
              <a:rPr lang="en-US" b="1" dirty="0" smtClean="0"/>
              <a:t>(10 Feature)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4 geometric features </a:t>
            </a:r>
          </a:p>
          <a:p>
            <a:pPr lvl="1"/>
            <a:r>
              <a:rPr lang="en-US" dirty="0" smtClean="0"/>
              <a:t>leaf length, leaf width, leaf area, leaf perimeter</a:t>
            </a:r>
          </a:p>
          <a:p>
            <a:r>
              <a:rPr lang="en-US" b="1" dirty="0" smtClean="0"/>
              <a:t>10 digital morphological features </a:t>
            </a:r>
          </a:p>
          <a:p>
            <a:pPr lvl="1"/>
            <a:r>
              <a:rPr lang="en-US" dirty="0" smtClean="0"/>
              <a:t>aspect ratio </a:t>
            </a:r>
          </a:p>
          <a:p>
            <a:pPr lvl="1"/>
            <a:r>
              <a:rPr lang="en-US" dirty="0" smtClean="0"/>
              <a:t>form factor</a:t>
            </a:r>
          </a:p>
          <a:p>
            <a:pPr lvl="1"/>
            <a:r>
              <a:rPr lang="en-US" dirty="0" smtClean="0"/>
              <a:t>rectangularity</a:t>
            </a:r>
          </a:p>
          <a:p>
            <a:pPr lvl="1"/>
            <a:r>
              <a:rPr lang="en-US" dirty="0" err="1" smtClean="0"/>
              <a:t>rasio</a:t>
            </a:r>
            <a:r>
              <a:rPr lang="en-US" dirty="0" smtClean="0"/>
              <a:t> perimeter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panjang</a:t>
            </a:r>
            <a:endParaRPr lang="en-US" dirty="0" smtClean="0"/>
          </a:p>
          <a:p>
            <a:pPr lvl="1"/>
            <a:r>
              <a:rPr lang="en-US" dirty="0" err="1" smtClean="0"/>
              <a:t>rasio</a:t>
            </a:r>
            <a:r>
              <a:rPr lang="en-US" dirty="0" smtClean="0"/>
              <a:t> perimeter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panjang</a:t>
            </a:r>
            <a:r>
              <a:rPr lang="en-US" dirty="0" smtClean="0"/>
              <a:t> + </a:t>
            </a:r>
            <a:r>
              <a:rPr lang="en-US" dirty="0" err="1" smtClean="0"/>
              <a:t>lebar</a:t>
            </a:r>
            <a:r>
              <a:rPr lang="en-US" dirty="0" smtClean="0"/>
              <a:t> </a:t>
            </a:r>
            <a:r>
              <a:rPr lang="en-US" dirty="0" err="1" smtClean="0"/>
              <a:t>daun</a:t>
            </a:r>
            <a:endParaRPr lang="en-US" dirty="0" smtClean="0"/>
          </a:p>
          <a:p>
            <a:pPr lvl="1"/>
            <a:r>
              <a:rPr lang="en-US" dirty="0" smtClean="0"/>
              <a:t>5 </a:t>
            </a:r>
            <a:r>
              <a:rPr lang="en-US" dirty="0" err="1" smtClean="0"/>
              <a:t>ciri</a:t>
            </a:r>
            <a:r>
              <a:rPr lang="en-US" dirty="0" smtClean="0"/>
              <a:t> </a:t>
            </a:r>
            <a:r>
              <a:rPr lang="en-US" dirty="0" err="1" smtClean="0"/>
              <a:t>urat</a:t>
            </a:r>
            <a:r>
              <a:rPr lang="en-US" dirty="0" smtClean="0"/>
              <a:t> </a:t>
            </a:r>
            <a:r>
              <a:rPr lang="en-US" dirty="0" err="1" smtClean="0"/>
              <a:t>daun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7CF8-3F35-4D07-BF0D-D883DA3B95EE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estasandya\Downloads\Green Glob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0" y="1226403"/>
            <a:ext cx="3505200" cy="4098889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Latar</a:t>
            </a:r>
            <a:r>
              <a:rPr lang="en-US" dirty="0" smtClean="0"/>
              <a:t> </a:t>
            </a:r>
            <a:r>
              <a:rPr lang="en-US" dirty="0" err="1" smtClean="0"/>
              <a:t>Belakang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858000" y="6356350"/>
            <a:ext cx="2133600" cy="365125"/>
          </a:xfrm>
        </p:spPr>
        <p:txBody>
          <a:bodyPr/>
          <a:lstStyle/>
          <a:p>
            <a:fld id="{AE437CF8-3F35-4D07-BF0D-D883DA3B95E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09600" y="2064603"/>
            <a:ext cx="48767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Sekitar</a:t>
            </a:r>
            <a:r>
              <a:rPr lang="en-US" sz="2000" dirty="0" smtClean="0"/>
              <a:t> 350.000 </a:t>
            </a:r>
            <a:r>
              <a:rPr lang="en-US" sz="2000" dirty="0" err="1" smtClean="0"/>
              <a:t>spesies</a:t>
            </a:r>
            <a:r>
              <a:rPr lang="en-US" sz="2000" dirty="0" smtClean="0"/>
              <a:t> </a:t>
            </a:r>
            <a:r>
              <a:rPr lang="en-US" sz="2000" dirty="0" err="1" smtClean="0"/>
              <a:t>tanaman</a:t>
            </a:r>
            <a:r>
              <a:rPr lang="en-US" sz="2000" dirty="0" smtClean="0"/>
              <a:t> yang </a:t>
            </a:r>
            <a:r>
              <a:rPr lang="en-US" sz="2000" dirty="0" err="1" smtClean="0"/>
              <a:t>ada</a:t>
            </a:r>
            <a:r>
              <a:rPr lang="en-US" sz="2000" dirty="0" smtClean="0"/>
              <a:t> </a:t>
            </a:r>
            <a:r>
              <a:rPr lang="en-US" sz="2000" dirty="0" err="1" smtClean="0"/>
              <a:t>di</a:t>
            </a:r>
            <a:r>
              <a:rPr lang="en-US" sz="2000" dirty="0" smtClean="0"/>
              <a:t> </a:t>
            </a:r>
            <a:r>
              <a:rPr lang="en-US" sz="2000" dirty="0" err="1" smtClean="0"/>
              <a:t>bumi</a:t>
            </a:r>
            <a:r>
              <a:rPr lang="en-US" sz="2000" dirty="0" smtClean="0"/>
              <a:t>. </a:t>
            </a:r>
            <a:r>
              <a:rPr lang="en-US" sz="2000" dirty="0" err="1" smtClean="0"/>
              <a:t>Tanaman</a:t>
            </a:r>
            <a:r>
              <a:rPr lang="en-US" sz="2000" dirty="0" smtClean="0"/>
              <a:t> </a:t>
            </a:r>
            <a:r>
              <a:rPr lang="en-US" sz="2000" dirty="0" err="1" smtClean="0"/>
              <a:t>memainkan</a:t>
            </a:r>
            <a:r>
              <a:rPr lang="en-US" sz="2000" dirty="0" smtClean="0"/>
              <a:t> </a:t>
            </a:r>
            <a:r>
              <a:rPr lang="en-US" sz="2000" dirty="0" err="1" smtClean="0"/>
              <a:t>peran</a:t>
            </a:r>
            <a:r>
              <a:rPr lang="en-US" sz="2000" dirty="0" smtClean="0"/>
              <a:t> </a:t>
            </a:r>
            <a:r>
              <a:rPr lang="en-US" sz="2000" dirty="0" err="1" smtClean="0"/>
              <a:t>utama</a:t>
            </a:r>
            <a:r>
              <a:rPr lang="en-US" sz="2000" dirty="0" smtClean="0"/>
              <a:t> </a:t>
            </a:r>
            <a:r>
              <a:rPr lang="en-US" sz="2000" dirty="0" err="1" smtClean="0"/>
              <a:t>dalam</a:t>
            </a:r>
            <a:r>
              <a:rPr lang="en-US" sz="2000" dirty="0" smtClean="0"/>
              <a:t> </a:t>
            </a:r>
            <a:r>
              <a:rPr lang="en-US" sz="2000" dirty="0" err="1" smtClean="0"/>
              <a:t>berbagai</a:t>
            </a:r>
            <a:r>
              <a:rPr lang="en-US" sz="2000" dirty="0" smtClean="0"/>
              <a:t> </a:t>
            </a:r>
            <a:r>
              <a:rPr lang="en-US" sz="2000" dirty="0" err="1" smtClean="0"/>
              <a:t>bidang</a:t>
            </a:r>
            <a:r>
              <a:rPr lang="en-US" sz="2000" dirty="0" smtClean="0"/>
              <a:t>, </a:t>
            </a:r>
            <a:r>
              <a:rPr lang="en-US" sz="2000" dirty="0" err="1" smtClean="0"/>
              <a:t>seperti</a:t>
            </a:r>
            <a:r>
              <a:rPr lang="en-US" sz="2000" dirty="0" smtClean="0"/>
              <a:t> </a:t>
            </a:r>
            <a:r>
              <a:rPr lang="en-US" sz="2000" dirty="0" err="1" smtClean="0"/>
              <a:t>makanan</a:t>
            </a:r>
            <a:r>
              <a:rPr lang="en-US" sz="2000" dirty="0" smtClean="0"/>
              <a:t>, </a:t>
            </a:r>
            <a:r>
              <a:rPr lang="en-US" sz="2000" dirty="0" err="1" smtClean="0"/>
              <a:t>ilmu</a:t>
            </a:r>
            <a:r>
              <a:rPr lang="en-US" sz="2000" dirty="0" smtClean="0"/>
              <a:t> </a:t>
            </a:r>
            <a:r>
              <a:rPr lang="en-US" sz="2000" dirty="0" err="1" smtClean="0"/>
              <a:t>kedokteran</a:t>
            </a:r>
            <a:r>
              <a:rPr lang="en-US" sz="2000" dirty="0" smtClean="0"/>
              <a:t>, </a:t>
            </a:r>
            <a:r>
              <a:rPr lang="en-US" sz="2000" dirty="0" err="1" smtClean="0"/>
              <a:t>industri</a:t>
            </a:r>
            <a:r>
              <a:rPr lang="en-US" sz="2000" dirty="0" smtClean="0"/>
              <a:t>,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lingkungan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685800" y="4800600"/>
            <a:ext cx="5181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/>
              <a:t>Penting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untuk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peneliti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menginventaris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tumbuhan-tumbuhan</a:t>
            </a:r>
            <a:r>
              <a:rPr lang="en-US" sz="2000" b="1" dirty="0" smtClean="0"/>
              <a:t> yang </a:t>
            </a:r>
            <a:r>
              <a:rPr lang="en-US" sz="2000" b="1" dirty="0" err="1" smtClean="0"/>
              <a:t>ada</a:t>
            </a:r>
            <a:endParaRPr lang="it-IT" sz="2000" b="1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Convex hull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7CF8-3F35-4D07-BF0D-D883DA3B95EE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 l="26940" t="52083" r="31479" b="13542"/>
          <a:stretch>
            <a:fillRect/>
          </a:stretch>
        </p:blipFill>
        <p:spPr bwMode="auto">
          <a:xfrm>
            <a:off x="990600" y="3372118"/>
            <a:ext cx="4876800" cy="2266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949100" y="3969603"/>
            <a:ext cx="30425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lphaLcParenBoth"/>
            </a:pPr>
            <a:r>
              <a:rPr lang="en-US" sz="2400" dirty="0" smtClean="0"/>
              <a:t>input image </a:t>
            </a:r>
          </a:p>
          <a:p>
            <a:pPr marL="457200" indent="-457200">
              <a:buAutoNum type="alphaLcParenBoth"/>
            </a:pPr>
            <a:r>
              <a:rPr lang="en-US" sz="2400" dirty="0" smtClean="0"/>
              <a:t>convex hull image.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685800" y="1600200"/>
            <a:ext cx="8229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 err="1" smtClean="0"/>
              <a:t>Dalam</a:t>
            </a:r>
            <a:r>
              <a:rPr lang="en-US" sz="2400" dirty="0" smtClean="0"/>
              <a:t> Paper </a:t>
            </a:r>
            <a:r>
              <a:rPr lang="en-US" sz="2400" dirty="0" err="1" smtClean="0"/>
              <a:t>ini</a:t>
            </a:r>
            <a:r>
              <a:rPr lang="en-US" sz="2400" dirty="0" smtClean="0"/>
              <a:t> convex hull </a:t>
            </a:r>
            <a:r>
              <a:rPr lang="en-US" sz="2400" dirty="0" err="1" smtClean="0"/>
              <a:t>digunakan</a:t>
            </a:r>
            <a:r>
              <a:rPr lang="en-US" sz="2400" dirty="0" smtClean="0"/>
              <a:t>  </a:t>
            </a:r>
            <a:r>
              <a:rPr lang="en-US" sz="2400" dirty="0" err="1" smtClean="0"/>
              <a:t>untuk</a:t>
            </a:r>
            <a:r>
              <a:rPr lang="en-US" sz="2400" dirty="0" smtClean="0"/>
              <a:t> </a:t>
            </a:r>
            <a:r>
              <a:rPr lang="en-US" sz="2400" dirty="0" err="1" smtClean="0"/>
              <a:t>mencerminkan</a:t>
            </a:r>
            <a:r>
              <a:rPr lang="en-US" sz="2400" dirty="0" smtClean="0"/>
              <a:t> </a:t>
            </a:r>
            <a:r>
              <a:rPr lang="en-US" sz="2400" dirty="0" err="1" smtClean="0"/>
              <a:t>kompleksitas</a:t>
            </a:r>
            <a:r>
              <a:rPr lang="en-US" sz="2400" dirty="0" smtClean="0"/>
              <a:t> </a:t>
            </a:r>
            <a:r>
              <a:rPr lang="en-US" sz="2400" dirty="0" err="1" smtClean="0"/>
              <a:t>kontur</a:t>
            </a:r>
            <a:r>
              <a:rPr lang="en-US" sz="2400" dirty="0" smtClean="0"/>
              <a:t> </a:t>
            </a:r>
            <a:r>
              <a:rPr lang="en-US" sz="2400" dirty="0" err="1" smtClean="0"/>
              <a:t>daun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Experimental result for proposed leaf recognition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7CF8-3F35-4D07-BF0D-D883DA3B95EE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 l="17570" t="56250" r="16837" b="23958"/>
          <a:stretch>
            <a:fillRect/>
          </a:stretch>
        </p:blipFill>
        <p:spPr bwMode="auto">
          <a:xfrm>
            <a:off x="304800" y="2971800"/>
            <a:ext cx="85344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dirty="0" smtClean="0"/>
              <a:t>Paper 3:</a:t>
            </a:r>
            <a:r>
              <a:rPr lang="en-US" sz="2800" b="1" dirty="0" smtClean="0">
                <a:solidFill>
                  <a:schemeClr val="accent3">
                    <a:lumMod val="50000"/>
                  </a:schemeClr>
                </a:solidFill>
              </a:rPr>
              <a:t> A Computer Aided System for Tropical Leaf Medicinal Plant Identification</a:t>
            </a:r>
            <a:endParaRPr lang="en-US" sz="28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Feature Extraction:</a:t>
            </a:r>
          </a:p>
          <a:p>
            <a:pPr lvl="1"/>
            <a:r>
              <a:rPr lang="en-US" dirty="0" smtClean="0"/>
              <a:t>Morphological Feature Extraction</a:t>
            </a:r>
          </a:p>
          <a:p>
            <a:pPr lvl="2"/>
            <a:r>
              <a:rPr lang="en-US" dirty="0" smtClean="0"/>
              <a:t>Diameter, area, perimeter, smooth factor, form factor, ratio perimeter and diameter, also five features of leaf vein</a:t>
            </a:r>
          </a:p>
          <a:p>
            <a:pPr lvl="1"/>
            <a:r>
              <a:rPr lang="en-US" dirty="0" smtClean="0"/>
              <a:t>Texture Feature Extraction</a:t>
            </a:r>
          </a:p>
          <a:p>
            <a:pPr lvl="2"/>
            <a:r>
              <a:rPr lang="en-US" dirty="0" smtClean="0"/>
              <a:t>LBPV(8,1)</a:t>
            </a:r>
          </a:p>
          <a:p>
            <a:pPr lvl="1"/>
            <a:r>
              <a:rPr lang="en-US" dirty="0" smtClean="0"/>
              <a:t>Shape Feature Extraction</a:t>
            </a:r>
          </a:p>
          <a:p>
            <a:pPr lvl="2"/>
            <a:r>
              <a:rPr lang="en-US" i="1" dirty="0" smtClean="0"/>
              <a:t>Fourier descriptors</a:t>
            </a:r>
          </a:p>
          <a:p>
            <a:r>
              <a:rPr lang="en-US" b="1" dirty="0" err="1" smtClean="0"/>
              <a:t>Klasifikasi</a:t>
            </a:r>
            <a:r>
              <a:rPr lang="en-US" b="1" dirty="0" smtClean="0"/>
              <a:t>:</a:t>
            </a:r>
          </a:p>
          <a:p>
            <a:pPr lvl="1"/>
            <a:r>
              <a:rPr lang="en-US" dirty="0" smtClean="0"/>
              <a:t>30 </a:t>
            </a:r>
            <a:r>
              <a:rPr lang="en-US" dirty="0" err="1" smtClean="0"/>
              <a:t>kelas</a:t>
            </a:r>
            <a:r>
              <a:rPr lang="en-US" dirty="0" smtClean="0"/>
              <a:t>, </a:t>
            </a:r>
            <a:r>
              <a:rPr lang="en-US" dirty="0" err="1" smtClean="0"/>
              <a:t>masing-masing</a:t>
            </a:r>
            <a:r>
              <a:rPr lang="en-US" dirty="0" smtClean="0"/>
              <a:t> </a:t>
            </a:r>
            <a:r>
              <a:rPr lang="en-US" dirty="0" err="1" smtClean="0"/>
              <a:t>kelas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48 </a:t>
            </a:r>
            <a:r>
              <a:rPr lang="en-US" dirty="0" err="1" smtClean="0"/>
              <a:t>citra</a:t>
            </a:r>
            <a:endParaRPr lang="en-US" dirty="0" smtClean="0"/>
          </a:p>
          <a:p>
            <a:pPr lvl="1"/>
            <a:r>
              <a:rPr lang="en-US" dirty="0" smtClean="0"/>
              <a:t>80 % Training and 20 % Testing</a:t>
            </a:r>
          </a:p>
          <a:p>
            <a:pPr lvl="1"/>
            <a:r>
              <a:rPr lang="en-US" dirty="0" smtClean="0"/>
              <a:t>PNN</a:t>
            </a:r>
          </a:p>
          <a:p>
            <a:r>
              <a:rPr lang="en-US" b="1" dirty="0" smtClean="0"/>
              <a:t>Feature Combination:</a:t>
            </a:r>
          </a:p>
          <a:p>
            <a:pPr lvl="1"/>
            <a:r>
              <a:rPr lang="en-US" dirty="0" smtClean="0"/>
              <a:t>Product Decision Rule (PDR)</a:t>
            </a:r>
          </a:p>
          <a:p>
            <a:pPr lvl="1">
              <a:buNone/>
            </a:pPr>
            <a:endParaRPr lang="en-US" dirty="0" smtClean="0"/>
          </a:p>
          <a:p>
            <a:endParaRPr lang="en-US" dirty="0" smtClean="0"/>
          </a:p>
          <a:p>
            <a:pPr lvl="2">
              <a:buNone/>
            </a:pPr>
            <a:endParaRPr lang="en-US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7CF8-3F35-4D07-BF0D-D883DA3B95EE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 smtClean="0"/>
              <a:t>Local Binary Patterns Variance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i="1" dirty="0" smtClean="0"/>
              <a:t>LBPV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7CF8-3F35-4D07-BF0D-D883DA3B95EE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41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62705" y="2895600"/>
            <a:ext cx="2128095" cy="2088232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LBPV</a:t>
            </a:r>
            <a:endParaRPr lang="en-US" sz="2800" dirty="0">
              <a:solidFill>
                <a:schemeClr val="bg1"/>
              </a:solidFill>
            </a:endParaRPr>
          </a:p>
        </p:txBody>
      </p:sp>
      <p:graphicFrame>
        <p:nvGraphicFramePr>
          <p:cNvPr id="24" name="Diagram 23"/>
          <p:cNvGraphicFramePr/>
          <p:nvPr/>
        </p:nvGraphicFramePr>
        <p:xfrm>
          <a:off x="2895600" y="2667000"/>
          <a:ext cx="5715000" cy="238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6" name="Plus 25"/>
          <p:cNvSpPr/>
          <p:nvPr/>
        </p:nvSpPr>
        <p:spPr>
          <a:xfrm>
            <a:off x="2590800" y="3581400"/>
            <a:ext cx="609600" cy="609600"/>
          </a:xfrm>
          <a:prstGeom prst="mathPlu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EE38BC7D-5348-4C23-88E0-AA5C6D533C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>
                                            <p:graphicEl>
                                              <a:dgm id="{EE38BC7D-5348-4C23-88E0-AA5C6D533C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>
                                            <p:graphicEl>
                                              <a:dgm id="{EE38BC7D-5348-4C23-88E0-AA5C6D533C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45738022-43E9-41BB-BA43-E362CD911A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>
                                            <p:graphicEl>
                                              <a:dgm id="{45738022-43E9-41BB-BA43-E362CD911A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>
                                            <p:graphicEl>
                                              <a:dgm id="{45738022-43E9-41BB-BA43-E362CD911A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5FD1F4AA-AA1F-43AB-8E65-D32E7B8158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>
                                            <p:graphicEl>
                                              <a:dgm id="{5FD1F4AA-AA1F-43AB-8E65-D32E7B8158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>
                                            <p:graphicEl>
                                              <a:dgm id="{5FD1F4AA-AA1F-43AB-8E65-D32E7B8158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8ED0FD0B-E27A-4F34-A90B-7E678EFEB6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>
                                            <p:graphicEl>
                                              <a:dgm id="{8ED0FD0B-E27A-4F34-A90B-7E678EFEB6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>
                                            <p:graphicEl>
                                              <a:dgm id="{8ED0FD0B-E27A-4F34-A90B-7E678EFEB6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 animBg="1"/>
      <p:bldGraphic spid="24" grpId="0">
        <p:bldSub>
          <a:bldDgm bld="lvlAtOnce"/>
        </p:bldSub>
      </p:bldGraphic>
      <p:bldP spid="2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3185" y="1981200"/>
            <a:ext cx="5541815" cy="76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05831" y="1676400"/>
            <a:ext cx="2533369" cy="129677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990600" y="2819400"/>
            <a:ext cx="312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= 0 + (1+0+0+1+0+0+0)</a:t>
            </a:r>
          </a:p>
          <a:p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= 2</a:t>
            </a:r>
            <a:endParaRPr lang="en-US" sz="14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29400" y="3048000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Pola</a:t>
            </a:r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:  11110001</a:t>
            </a:r>
            <a:endParaRPr lang="en-US" sz="14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" y="4038600"/>
            <a:ext cx="4419600" cy="14486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Oval 9"/>
          <p:cNvSpPr/>
          <p:nvPr/>
        </p:nvSpPr>
        <p:spPr>
          <a:xfrm>
            <a:off x="1295400" y="4038600"/>
            <a:ext cx="1524000" cy="762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11" name="Shape 10"/>
          <p:cNvCxnSpPr>
            <a:stCxn id="10" idx="5"/>
            <a:endCxn id="12" idx="1"/>
          </p:cNvCxnSpPr>
          <p:nvPr/>
        </p:nvCxnSpPr>
        <p:spPr>
          <a:xfrm rot="5400000" flipH="1" flipV="1">
            <a:off x="3634069" y="3065277"/>
            <a:ext cx="585876" cy="2661585"/>
          </a:xfrm>
          <a:prstGeom prst="curvedConnector4">
            <a:avLst>
              <a:gd name="adj1" fmla="val -39018"/>
              <a:gd name="adj2" fmla="val 54193"/>
            </a:avLst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257800" y="3733800"/>
            <a:ext cx="3733800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Menghitung</a:t>
            </a:r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4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banyaknya</a:t>
            </a:r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bit 1 </a:t>
            </a:r>
            <a:r>
              <a:rPr lang="en-US" sz="14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pada</a:t>
            </a:r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4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pola</a:t>
            </a:r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LBP</a:t>
            </a:r>
          </a:p>
          <a:p>
            <a:r>
              <a:rPr lang="en-US" sz="14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Maka</a:t>
            </a:r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4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nilai</a:t>
            </a:r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4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Riu</a:t>
            </a:r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=5</a:t>
            </a:r>
            <a:endParaRPr lang="en-US" sz="14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2" name="Group 12"/>
          <p:cNvGrpSpPr/>
          <p:nvPr/>
        </p:nvGrpSpPr>
        <p:grpSpPr>
          <a:xfrm>
            <a:off x="4876800" y="5029200"/>
            <a:ext cx="3352800" cy="1601788"/>
            <a:chOff x="3962400" y="5257800"/>
            <a:chExt cx="3352800" cy="1449388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962400" y="5257800"/>
              <a:ext cx="2614692" cy="14438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3" name="Group 22"/>
            <p:cNvGrpSpPr/>
            <p:nvPr/>
          </p:nvGrpSpPr>
          <p:grpSpPr>
            <a:xfrm>
              <a:off x="6797189" y="5334000"/>
              <a:ext cx="323165" cy="1371600"/>
              <a:chOff x="6781800" y="5334000"/>
              <a:chExt cx="323165" cy="13716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6781800" y="5334000"/>
                <a:ext cx="304800" cy="1371600"/>
              </a:xfrm>
              <a:prstGeom prst="rect">
                <a:avLst/>
              </a:prstGeom>
              <a:solidFill>
                <a:srgbClr val="FFFF6D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6646277" y="6170712"/>
                <a:ext cx="609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P+1</a:t>
                </a:r>
                <a:endParaRPr lang="en-US" sz="1400" b="1" dirty="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</p:grpSp>
        <p:cxnSp>
          <p:nvCxnSpPr>
            <p:cNvPr id="16" name="Straight Connector 15"/>
            <p:cNvCxnSpPr/>
            <p:nvPr/>
          </p:nvCxnSpPr>
          <p:spPr>
            <a:xfrm>
              <a:off x="3962400" y="6705600"/>
              <a:ext cx="3352800" cy="1588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4800600" y="4953000"/>
            <a:ext cx="2743200" cy="183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620000" y="4953000"/>
            <a:ext cx="457200" cy="183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Ekstraksi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Riu</a:t>
            </a:r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7CF8-3F35-4D07-BF0D-D883DA3B95EE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52400" y="3505200"/>
            <a:ext cx="33366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 smtClean="0">
                <a:latin typeface="+mj-lt"/>
                <a:ea typeface="Tahoma" pitchFamily="34" charset="0"/>
                <a:cs typeface="Tahoma" pitchFamily="34" charset="0"/>
              </a:rPr>
              <a:t>Perhitungan</a:t>
            </a:r>
            <a:r>
              <a:rPr lang="en-US" sz="2000" b="1" dirty="0" smtClean="0"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000" b="1" i="1" dirty="0" smtClean="0">
                <a:latin typeface="+mj-lt"/>
                <a:ea typeface="Tahoma" pitchFamily="34" charset="0"/>
                <a:cs typeface="Tahoma" pitchFamily="34" charset="0"/>
              </a:rPr>
              <a:t>uniform patterns</a:t>
            </a:r>
            <a:endParaRPr lang="en-US" sz="2000" b="1" i="1" dirty="0"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28600" y="1524000"/>
            <a:ext cx="33366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 smtClean="0">
                <a:latin typeface="+mj-lt"/>
                <a:ea typeface="Tahoma" pitchFamily="34" charset="0"/>
                <a:cs typeface="Tahoma" pitchFamily="34" charset="0"/>
              </a:rPr>
              <a:t>Perhitungan</a:t>
            </a:r>
            <a:r>
              <a:rPr lang="en-US" sz="2000" b="1" dirty="0" smtClean="0"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000" b="1" i="1" dirty="0" smtClean="0">
                <a:latin typeface="+mj-lt"/>
                <a:ea typeface="Tahoma" pitchFamily="34" charset="0"/>
                <a:cs typeface="Tahoma" pitchFamily="34" charset="0"/>
              </a:rPr>
              <a:t>uniform patterns</a:t>
            </a:r>
            <a:endParaRPr lang="en-US" sz="2000" b="1" i="1" dirty="0">
              <a:latin typeface="+mj-lt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26" name="Shape 25"/>
          <p:cNvCxnSpPr>
            <a:endCxn id="20" idx="1"/>
          </p:cNvCxnSpPr>
          <p:nvPr/>
        </p:nvCxnSpPr>
        <p:spPr>
          <a:xfrm>
            <a:off x="2209800" y="5181600"/>
            <a:ext cx="2590800" cy="689400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  <p:bldP spid="8" grpId="0"/>
      <p:bldP spid="10" grpId="0" animBg="1"/>
      <p:bldP spid="12" grpId="0" animBg="1"/>
      <p:bldP spid="20" grpId="0" animBg="1"/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52800" y="5105400"/>
            <a:ext cx="2406805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=  1/8 (6+5+2+1+7+8+9+7)</a:t>
            </a:r>
          </a:p>
          <a:p>
            <a:r>
              <a:rPr lang="en-US" sz="1600" b="1" dirty="0" smtClean="0"/>
              <a:t>=  5.625</a:t>
            </a:r>
            <a:endParaRPr lang="en-US" sz="1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76200" y="1600200"/>
            <a:ext cx="7543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Var</a:t>
            </a:r>
            <a:r>
              <a:rPr lang="en-US" sz="16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mengukur</a:t>
            </a:r>
            <a:r>
              <a:rPr lang="en-US" sz="16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lokal</a:t>
            </a:r>
            <a:r>
              <a:rPr lang="en-US" sz="16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kontras</a:t>
            </a:r>
            <a:r>
              <a:rPr lang="en-US" sz="16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tekstur</a:t>
            </a:r>
            <a:r>
              <a:rPr lang="en-US" sz="16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pada</a:t>
            </a:r>
            <a:r>
              <a:rPr lang="en-US" sz="16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suatu</a:t>
            </a:r>
            <a:r>
              <a:rPr lang="en-US" sz="16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citra</a:t>
            </a:r>
            <a:r>
              <a:rPr lang="en-US" sz="16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.</a:t>
            </a:r>
            <a:endParaRPr lang="en-US" sz="16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2" name="Group 4"/>
          <p:cNvGrpSpPr/>
          <p:nvPr/>
        </p:nvGrpSpPr>
        <p:grpSpPr>
          <a:xfrm>
            <a:off x="3352800" y="3276600"/>
            <a:ext cx="2400300" cy="1752600"/>
            <a:chOff x="152400" y="2133600"/>
            <a:chExt cx="2400300" cy="1752600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28600" y="2133600"/>
              <a:ext cx="2324100" cy="67627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>
              <a:solidFill>
                <a:srgbClr val="C00000"/>
              </a:solidFill>
              <a:miter lim="800000"/>
              <a:headEnd/>
              <a:tailEnd/>
            </a:ln>
            <a:effectLst/>
          </p:spPr>
        </p:pic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28600" y="3238500"/>
              <a:ext cx="1362075" cy="647700"/>
            </a:xfrm>
            <a:prstGeom prst="rect">
              <a:avLst/>
            </a:prstGeom>
            <a:noFill/>
            <a:ln w="25400">
              <a:solidFill>
                <a:srgbClr val="C00000"/>
              </a:solidFill>
              <a:miter lim="800000"/>
              <a:headEnd/>
              <a:tailEnd/>
            </a:ln>
            <a:effectLst/>
          </p:spPr>
        </p:pic>
        <p:sp>
          <p:nvSpPr>
            <p:cNvPr id="9" name="TextBox 8"/>
            <p:cNvSpPr txBox="1"/>
            <p:nvPr/>
          </p:nvSpPr>
          <p:spPr>
            <a:xfrm>
              <a:off x="152400" y="2819400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 smtClean="0"/>
                <a:t>dengan</a:t>
              </a:r>
              <a:endParaRPr lang="en-US" b="1" dirty="0"/>
            </a:p>
          </p:txBody>
        </p:sp>
      </p:grp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76400" y="3124200"/>
            <a:ext cx="1066800" cy="116247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</p:pic>
      <p:grpSp>
        <p:nvGrpSpPr>
          <p:cNvPr id="5" name="Group 10"/>
          <p:cNvGrpSpPr/>
          <p:nvPr/>
        </p:nvGrpSpPr>
        <p:grpSpPr>
          <a:xfrm>
            <a:off x="183995" y="3124200"/>
            <a:ext cx="1447800" cy="1600200"/>
            <a:chOff x="152400" y="1676400"/>
            <a:chExt cx="1447800" cy="1600200"/>
          </a:xfrm>
        </p:grpSpPr>
        <p:grpSp>
          <p:nvGrpSpPr>
            <p:cNvPr id="11" name="Group 11"/>
            <p:cNvGrpSpPr/>
            <p:nvPr/>
          </p:nvGrpSpPr>
          <p:grpSpPr>
            <a:xfrm>
              <a:off x="152400" y="1676400"/>
              <a:ext cx="1447800" cy="1600200"/>
              <a:chOff x="381000" y="1752600"/>
              <a:chExt cx="3733800" cy="3962400"/>
            </a:xfrm>
          </p:grpSpPr>
          <p:grpSp>
            <p:nvGrpSpPr>
              <p:cNvPr id="12" name="Group 5"/>
              <p:cNvGrpSpPr/>
              <p:nvPr/>
            </p:nvGrpSpPr>
            <p:grpSpPr>
              <a:xfrm>
                <a:off x="381000" y="1752600"/>
                <a:ext cx="3733800" cy="3962400"/>
                <a:chOff x="1447800" y="2057400"/>
                <a:chExt cx="2133600" cy="2514600"/>
              </a:xfrm>
            </p:grpSpPr>
            <p:pic>
              <p:nvPicPr>
                <p:cNvPr id="27" name="Picture 4"/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 l="22564" t="8889" r="24103" b="17778"/>
                <a:stretch>
                  <a:fillRect/>
                </a:stretch>
              </p:blipFill>
              <p:spPr bwMode="auto">
                <a:xfrm>
                  <a:off x="1447800" y="2057400"/>
                  <a:ext cx="2133600" cy="25146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cxnSp>
              <p:nvCxnSpPr>
                <p:cNvPr id="28" name="Straight Connector 27"/>
                <p:cNvCxnSpPr/>
                <p:nvPr/>
              </p:nvCxnSpPr>
              <p:spPr>
                <a:xfrm rot="5400000">
                  <a:off x="409009" y="3314700"/>
                  <a:ext cx="2513806" cy="794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 rot="5400000">
                  <a:off x="1061357" y="3314700"/>
                  <a:ext cx="2513806" cy="794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rot="5400000">
                  <a:off x="1486694" y="3313906"/>
                  <a:ext cx="2513806" cy="794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rot="5400000">
                  <a:off x="1943099" y="3314700"/>
                  <a:ext cx="2513806" cy="794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1447800" y="2513012"/>
                  <a:ext cx="2133600" cy="1588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1447800" y="2970212"/>
                  <a:ext cx="2133600" cy="1588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1447800" y="3459773"/>
                  <a:ext cx="2133600" cy="1588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1447800" y="4136781"/>
                  <a:ext cx="2133600" cy="1588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" name="Straight Connector 15"/>
              <p:cNvCxnSpPr/>
              <p:nvPr/>
            </p:nvCxnSpPr>
            <p:spPr>
              <a:xfrm rot="5400000">
                <a:off x="-838270" y="3732480"/>
                <a:ext cx="3961149" cy="139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rot="5400000">
                <a:off x="-457270" y="3732480"/>
                <a:ext cx="3961149" cy="139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9"/>
              <p:cNvCxnSpPr/>
              <p:nvPr/>
            </p:nvCxnSpPr>
            <p:spPr>
              <a:xfrm rot="5400000">
                <a:off x="304730" y="3733730"/>
                <a:ext cx="3961149" cy="139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rot="5400000">
                <a:off x="1066730" y="3732480"/>
                <a:ext cx="3961149" cy="139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rot="5400000">
                <a:off x="1828730" y="3733730"/>
                <a:ext cx="3961149" cy="139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381000" y="2131098"/>
                <a:ext cx="3733800" cy="2502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81000" y="2816898"/>
                <a:ext cx="3733800" cy="2502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81000" y="3581400"/>
                <a:ext cx="3733800" cy="2502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81000" y="4340898"/>
                <a:ext cx="3733800" cy="2502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81000" y="4721898"/>
                <a:ext cx="3733800" cy="2502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381000" y="5407698"/>
                <a:ext cx="3733800" cy="2502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ectangle 12"/>
            <p:cNvSpPr/>
            <p:nvPr/>
          </p:nvSpPr>
          <p:spPr>
            <a:xfrm>
              <a:off x="152400" y="2438400"/>
              <a:ext cx="457200" cy="4572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43000" y="2819400"/>
              <a:ext cx="457200" cy="4572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Curved Up Arrow 35"/>
          <p:cNvSpPr/>
          <p:nvPr/>
        </p:nvSpPr>
        <p:spPr>
          <a:xfrm rot="20519431">
            <a:off x="1577131" y="4379830"/>
            <a:ext cx="769996" cy="261331"/>
          </a:xfrm>
          <a:prstGeom prst="curvedUp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Right Arrow 36"/>
          <p:cNvSpPr/>
          <p:nvPr/>
        </p:nvSpPr>
        <p:spPr>
          <a:xfrm>
            <a:off x="2743200" y="3733800"/>
            <a:ext cx="609600" cy="457200"/>
          </a:xfrm>
          <a:prstGeom prst="rightArrow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5400000" flipH="1">
            <a:off x="7315200" y="4191000"/>
            <a:ext cx="609600" cy="457200"/>
          </a:xfrm>
          <a:prstGeom prst="rightArrow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553200" y="4800600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dirty="0" smtClean="0"/>
              <a:t>Var</a:t>
            </a:r>
            <a:r>
              <a:rPr lang="en-US" sz="1600" b="1" baseline="-25000" dirty="0" smtClean="0"/>
              <a:t>P,R</a:t>
            </a:r>
            <a:r>
              <a:rPr lang="en-US" sz="1600" b="1" dirty="0" smtClean="0"/>
              <a:t> = 1/8 (55.878)</a:t>
            </a:r>
          </a:p>
          <a:p>
            <a:r>
              <a:rPr lang="en-US" sz="1600" b="1" baseline="-25000" dirty="0"/>
              <a:t> </a:t>
            </a:r>
            <a:r>
              <a:rPr lang="en-US" sz="1600" b="1" dirty="0" smtClean="0"/>
              <a:t>            = 6.985</a:t>
            </a:r>
            <a:endParaRPr lang="en-US" sz="1600" b="1" baseline="-25000" dirty="0"/>
          </a:p>
        </p:txBody>
      </p:sp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19800" y="1905000"/>
            <a:ext cx="2667000" cy="2034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9" name="Title 4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Ekstraksi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Var</a:t>
            </a:r>
            <a:endParaRPr lang="en-US" dirty="0"/>
          </a:p>
        </p:txBody>
      </p:sp>
      <p:sp>
        <p:nvSpPr>
          <p:cNvPr id="41" name="Slide Number Placeholder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7CF8-3F35-4D07-BF0D-D883DA3B95EE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allAtOnce"/>
      <p:bldP spid="36" grpId="0" animBg="1"/>
      <p:bldP spid="37" grpId="0" animBg="1"/>
      <p:bldP spid="38" grpId="0" animBg="1"/>
      <p:bldP spid="39" grpId="0" build="allAtOnce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4800" y="1524000"/>
            <a:ext cx="3455186" cy="2590800"/>
            <a:chOff x="304800" y="1676400"/>
            <a:chExt cx="3455186" cy="2590800"/>
          </a:xfrm>
        </p:grpSpPr>
        <p:sp>
          <p:nvSpPr>
            <p:cNvPr id="4" name="Right Arrow 3"/>
            <p:cNvSpPr/>
            <p:nvPr/>
          </p:nvSpPr>
          <p:spPr>
            <a:xfrm>
              <a:off x="304800" y="1676400"/>
              <a:ext cx="2057400" cy="2590800"/>
            </a:xfrm>
            <a:prstGeom prst="rightArrow">
              <a:avLst>
                <a:gd name="adj1" fmla="val 57176"/>
                <a:gd name="adj2" fmla="val 31966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44"/>
            <p:cNvGrpSpPr/>
            <p:nvPr/>
          </p:nvGrpSpPr>
          <p:grpSpPr>
            <a:xfrm>
              <a:off x="2514600" y="2667000"/>
              <a:ext cx="1245386" cy="533400"/>
              <a:chOff x="1555174" y="3276601"/>
              <a:chExt cx="4343400" cy="1066800"/>
            </a:xfrm>
          </p:grpSpPr>
          <p:sp>
            <p:nvSpPr>
              <p:cNvPr id="21" name="AutoShape 34"/>
              <p:cNvSpPr>
                <a:spLocks noChangeArrowheads="1"/>
              </p:cNvSpPr>
              <p:nvPr/>
            </p:nvSpPr>
            <p:spPr bwMode="gray">
              <a:xfrm>
                <a:off x="1555174" y="3276601"/>
                <a:ext cx="4343400" cy="1066800"/>
              </a:xfrm>
              <a:prstGeom prst="roundRect">
                <a:avLst>
                  <a:gd name="adj" fmla="val 16667"/>
                </a:avLst>
              </a:prstGeom>
              <a:ln>
                <a:headEnd/>
                <a:tailEnd/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TextBox 11"/>
              <p:cNvSpPr txBox="1"/>
              <p:nvPr/>
            </p:nvSpPr>
            <p:spPr>
              <a:xfrm>
                <a:off x="1912255" y="3429001"/>
                <a:ext cx="3484088" cy="800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LBPV</a:t>
                </a:r>
                <a:endParaRPr lang="en-US" sz="1200" b="1" dirty="0"/>
              </a:p>
            </p:txBody>
          </p:sp>
        </p:grpSp>
        <p:grpSp>
          <p:nvGrpSpPr>
            <p:cNvPr id="5" name="Group 44"/>
            <p:cNvGrpSpPr/>
            <p:nvPr/>
          </p:nvGrpSpPr>
          <p:grpSpPr>
            <a:xfrm>
              <a:off x="457200" y="2362200"/>
              <a:ext cx="1245386" cy="533400"/>
              <a:chOff x="1555174" y="3276601"/>
              <a:chExt cx="4343400" cy="1066800"/>
            </a:xfrm>
          </p:grpSpPr>
          <p:sp>
            <p:nvSpPr>
              <p:cNvPr id="16" name="AutoShape 34"/>
              <p:cNvSpPr>
                <a:spLocks noChangeArrowheads="1"/>
              </p:cNvSpPr>
              <p:nvPr/>
            </p:nvSpPr>
            <p:spPr bwMode="gray">
              <a:xfrm>
                <a:off x="1555174" y="3276601"/>
                <a:ext cx="4343400" cy="1066800"/>
              </a:xfrm>
              <a:prstGeom prst="roundRect">
                <a:avLst>
                  <a:gd name="adj" fmla="val 16667"/>
                </a:avLst>
              </a:prstGeom>
              <a:ln>
                <a:headEnd/>
                <a:tailE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057405" y="3429001"/>
                <a:ext cx="3484088" cy="800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d-ID" sz="2000" b="1" dirty="0" smtClean="0"/>
                  <a:t>Riu</a:t>
                </a:r>
                <a:endParaRPr lang="en-US" sz="1200" b="1" dirty="0"/>
              </a:p>
            </p:txBody>
          </p:sp>
        </p:grpSp>
        <p:grpSp>
          <p:nvGrpSpPr>
            <p:cNvPr id="6" name="Group 44"/>
            <p:cNvGrpSpPr/>
            <p:nvPr/>
          </p:nvGrpSpPr>
          <p:grpSpPr>
            <a:xfrm>
              <a:off x="457200" y="3048000"/>
              <a:ext cx="1245386" cy="533400"/>
              <a:chOff x="1555174" y="3276601"/>
              <a:chExt cx="4343400" cy="1066800"/>
            </a:xfrm>
          </p:grpSpPr>
          <p:sp>
            <p:nvSpPr>
              <p:cNvPr id="11" name="AutoShape 34"/>
              <p:cNvSpPr>
                <a:spLocks noChangeArrowheads="1"/>
              </p:cNvSpPr>
              <p:nvPr/>
            </p:nvSpPr>
            <p:spPr bwMode="gray">
              <a:xfrm>
                <a:off x="1555174" y="3276601"/>
                <a:ext cx="4343400" cy="1066800"/>
              </a:xfrm>
              <a:prstGeom prst="roundRect">
                <a:avLst>
                  <a:gd name="adj" fmla="val 16667"/>
                </a:avLst>
              </a:prstGeom>
              <a:ln>
                <a:headEnd/>
                <a:tailE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912255" y="3429001"/>
                <a:ext cx="3484088" cy="800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d-ID" sz="2000" b="1" dirty="0" smtClean="0"/>
                  <a:t>Var</a:t>
                </a:r>
                <a:endParaRPr lang="en-US" sz="1200" b="1" dirty="0"/>
              </a:p>
            </p:txBody>
          </p:sp>
        </p:grpSp>
      </p:grp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399" y="4277380"/>
            <a:ext cx="3853017" cy="656526"/>
          </a:xfrm>
          <a:prstGeom prst="rect">
            <a:avLst/>
          </a:prstGeom>
          <a:noFill/>
          <a:ln w="31750">
            <a:solidFill>
              <a:srgbClr val="C00000"/>
            </a:solidFill>
            <a:miter lim="800000"/>
            <a:headEnd/>
            <a:tailEnd/>
          </a:ln>
          <a:effectLst/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5115580"/>
            <a:ext cx="3810000" cy="687049"/>
          </a:xfrm>
          <a:prstGeom prst="rect">
            <a:avLst/>
          </a:prstGeom>
          <a:noFill/>
          <a:ln w="31750">
            <a:solidFill>
              <a:srgbClr val="C00000"/>
            </a:solidFill>
            <a:miter lim="800000"/>
            <a:headEnd/>
            <a:tailEnd/>
          </a:ln>
          <a:effectLst/>
        </p:spPr>
      </p:pic>
      <p:grpSp>
        <p:nvGrpSpPr>
          <p:cNvPr id="8" name="Group 26"/>
          <p:cNvGrpSpPr/>
          <p:nvPr/>
        </p:nvGrpSpPr>
        <p:grpSpPr>
          <a:xfrm>
            <a:off x="4648200" y="1676400"/>
            <a:ext cx="4038600" cy="1841500"/>
            <a:chOff x="152400" y="4114800"/>
            <a:chExt cx="4038600" cy="1841500"/>
          </a:xfrm>
        </p:grpSpPr>
        <p:pic>
          <p:nvPicPr>
            <p:cNvPr id="28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52400" y="4495800"/>
              <a:ext cx="1737359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9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438400" y="4495799"/>
              <a:ext cx="1752600" cy="14605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0" name="TextBox 29"/>
            <p:cNvSpPr txBox="1"/>
            <p:nvPr/>
          </p:nvSpPr>
          <p:spPr>
            <a:xfrm>
              <a:off x="152400" y="4114800"/>
              <a:ext cx="1295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600" b="1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Riu</a:t>
              </a:r>
              <a:endParaRPr lang="en-US" sz="1600" b="1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667000" y="4114800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Var</a:t>
              </a:r>
              <a:endParaRPr lang="en-US" b="1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2" name="Up-Down Arrow 31"/>
            <p:cNvSpPr/>
            <p:nvPr/>
          </p:nvSpPr>
          <p:spPr>
            <a:xfrm rot="5400000">
              <a:off x="2019300" y="4991100"/>
              <a:ext cx="304800" cy="533400"/>
            </a:xfrm>
            <a:prstGeom prst="upDownArrow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4419600" y="4483437"/>
            <a:ext cx="1981200" cy="101566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H(0) = 0</a:t>
            </a:r>
          </a:p>
          <a:p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H(1) = 1+3=4</a:t>
            </a:r>
          </a:p>
          <a:p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H(2) = 3+4+1+2=10</a:t>
            </a:r>
          </a:p>
          <a:p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H(3) = 8+2+3=13</a:t>
            </a:r>
          </a:p>
          <a:p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…….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dst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.</a:t>
            </a:r>
            <a:endParaRPr lang="en-US" sz="12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4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62800" y="4428469"/>
            <a:ext cx="1981200" cy="122303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</p:pic>
      <p:sp>
        <p:nvSpPr>
          <p:cNvPr id="35" name="TextBox 34"/>
          <p:cNvSpPr txBox="1"/>
          <p:nvPr/>
        </p:nvSpPr>
        <p:spPr>
          <a:xfrm>
            <a:off x="152400" y="5953780"/>
            <a:ext cx="381000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Penjumlahan</a:t>
            </a:r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4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nilai-nilai</a:t>
            </a:r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d-ID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Var </a:t>
            </a:r>
            <a:r>
              <a:rPr lang="en-US" sz="14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pada</a:t>
            </a:r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4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nilai</a:t>
            </a:r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LBPriu2 </a:t>
            </a:r>
            <a:r>
              <a:rPr lang="en-US" sz="14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tertentu</a:t>
            </a:r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4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di</a:t>
            </a:r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4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posisi</a:t>
            </a:r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yang </a:t>
            </a:r>
            <a:r>
              <a:rPr lang="en-US" sz="14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sama</a:t>
            </a:r>
            <a:endParaRPr lang="en-US" sz="14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6" name="Right Arrow 35"/>
          <p:cNvSpPr/>
          <p:nvPr/>
        </p:nvSpPr>
        <p:spPr>
          <a:xfrm rot="5400000">
            <a:off x="5181600" y="3670300"/>
            <a:ext cx="533400" cy="381000"/>
          </a:xfrm>
          <a:prstGeom prst="rightArrow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6629400" y="4737100"/>
            <a:ext cx="533400" cy="381000"/>
          </a:xfrm>
          <a:prstGeom prst="rightArrow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Ekstraksi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LBPV</a:t>
            </a:r>
            <a:endParaRPr lang="en-US" dirty="0"/>
          </a:p>
        </p:txBody>
      </p:sp>
      <p:sp>
        <p:nvSpPr>
          <p:cNvPr id="39" name="Slide Number Placeholder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7CF8-3F35-4D07-BF0D-D883DA3B95EE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 build="allAtOnce" animBg="1"/>
      <p:bldP spid="36" grpId="0" animBg="1"/>
      <p:bldP spid="3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Accuracy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7CF8-3F35-4D07-BF0D-D883DA3B95EE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52123" t="27083" r="15666" b="38542"/>
          <a:stretch>
            <a:fillRect/>
          </a:stretch>
        </p:blipFill>
        <p:spPr bwMode="auto">
          <a:xfrm>
            <a:off x="1219200" y="1600200"/>
            <a:ext cx="6705600" cy="4023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554162"/>
          </a:xfrm>
        </p:spPr>
        <p:txBody>
          <a:bodyPr>
            <a:noAutofit/>
          </a:bodyPr>
          <a:lstStyle/>
          <a:p>
            <a:r>
              <a:rPr lang="en-US" sz="2800" b="1" dirty="0" err="1" smtClean="0"/>
              <a:t>Penelitian</a:t>
            </a:r>
            <a:r>
              <a:rPr lang="en-US" sz="2800" b="1" dirty="0" smtClean="0"/>
              <a:t> yang </a:t>
            </a:r>
            <a:r>
              <a:rPr lang="en-US" sz="2800" b="1" dirty="0" err="1" smtClean="0"/>
              <a:t>Diusulkan</a:t>
            </a:r>
            <a:r>
              <a:rPr lang="en-US" sz="2800" b="1" dirty="0" smtClean="0"/>
              <a:t>: </a:t>
            </a:r>
            <a:r>
              <a:rPr lang="en-US" sz="2800" b="1" dirty="0" err="1" smtClean="0">
                <a:solidFill>
                  <a:schemeClr val="accent3">
                    <a:lumMod val="50000"/>
                  </a:schemeClr>
                </a:solidFill>
              </a:rPr>
              <a:t>Klasifikasi</a:t>
            </a:r>
            <a:r>
              <a:rPr lang="en-US" sz="2800" b="1" dirty="0" smtClean="0">
                <a:solidFill>
                  <a:schemeClr val="accent3">
                    <a:lumMod val="50000"/>
                  </a:schemeClr>
                </a:solidFill>
              </a:rPr>
              <a:t> Citra </a:t>
            </a:r>
            <a:r>
              <a:rPr lang="en-US" sz="2800" b="1" dirty="0" err="1" smtClean="0">
                <a:solidFill>
                  <a:schemeClr val="accent3">
                    <a:lumMod val="50000"/>
                  </a:schemeClr>
                </a:solidFill>
              </a:rPr>
              <a:t>Daun</a:t>
            </a:r>
            <a:r>
              <a:rPr lang="en-US" sz="2800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800" b="1" dirty="0" err="1" smtClean="0">
                <a:solidFill>
                  <a:schemeClr val="accent3">
                    <a:lumMod val="50000"/>
                  </a:schemeClr>
                </a:solidFill>
              </a:rPr>
              <a:t>Menggunakan</a:t>
            </a:r>
            <a:r>
              <a:rPr lang="en-US" sz="2800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800" b="1" dirty="0" err="1" smtClean="0">
                <a:solidFill>
                  <a:schemeClr val="accent3">
                    <a:lumMod val="50000"/>
                  </a:schemeClr>
                </a:solidFill>
              </a:rPr>
              <a:t>Fitur</a:t>
            </a:r>
            <a:r>
              <a:rPr lang="en-US" sz="2800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800" b="1" dirty="0" err="1" smtClean="0">
                <a:solidFill>
                  <a:schemeClr val="accent3">
                    <a:lumMod val="50000"/>
                  </a:schemeClr>
                </a:solidFill>
              </a:rPr>
              <a:t>Morfologi</a:t>
            </a:r>
            <a:r>
              <a:rPr lang="en-US" sz="2800" b="1" dirty="0" smtClean="0">
                <a:solidFill>
                  <a:schemeClr val="accent3">
                    <a:lumMod val="50000"/>
                  </a:schemeClr>
                </a:solidFill>
              </a:rPr>
              <a:t>, </a:t>
            </a:r>
            <a:r>
              <a:rPr lang="en-US" sz="2800" b="1" dirty="0" err="1" smtClean="0">
                <a:solidFill>
                  <a:schemeClr val="accent3">
                    <a:lumMod val="50000"/>
                  </a:schemeClr>
                </a:solidFill>
              </a:rPr>
              <a:t>Bentuk</a:t>
            </a:r>
            <a:r>
              <a:rPr lang="en-US" sz="2800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800" b="1" dirty="0" err="1" smtClean="0">
                <a:solidFill>
                  <a:schemeClr val="accent3">
                    <a:lumMod val="50000"/>
                  </a:schemeClr>
                </a:solidFill>
              </a:rPr>
              <a:t>dan</a:t>
            </a:r>
            <a:r>
              <a:rPr lang="en-US" sz="2800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800" b="1" dirty="0" err="1" smtClean="0">
                <a:solidFill>
                  <a:schemeClr val="accent3">
                    <a:lumMod val="50000"/>
                  </a:schemeClr>
                </a:solidFill>
              </a:rPr>
              <a:t>Tekstur</a:t>
            </a:r>
            <a:r>
              <a:rPr lang="en-US" sz="2800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800" b="1" dirty="0" err="1" smtClean="0">
                <a:solidFill>
                  <a:schemeClr val="accent3">
                    <a:lumMod val="50000"/>
                  </a:schemeClr>
                </a:solidFill>
              </a:rPr>
              <a:t>dengan</a:t>
            </a:r>
            <a:r>
              <a:rPr lang="en-US" sz="2800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800" b="1" i="1" dirty="0" smtClean="0">
                <a:solidFill>
                  <a:schemeClr val="accent3">
                    <a:lumMod val="50000"/>
                  </a:schemeClr>
                </a:solidFill>
              </a:rPr>
              <a:t>Probabilistic Neural Network</a:t>
            </a:r>
            <a:br>
              <a:rPr lang="en-US" sz="2800" b="1" i="1" dirty="0" smtClean="0">
                <a:solidFill>
                  <a:schemeClr val="accent3">
                    <a:lumMod val="50000"/>
                  </a:schemeClr>
                </a:solidFill>
              </a:rPr>
            </a:b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343400"/>
          </a:xfrm>
        </p:spPr>
        <p:txBody>
          <a:bodyPr>
            <a:normAutofit/>
          </a:bodyPr>
          <a:lstStyle/>
          <a:p>
            <a:pPr marL="347663" indent="-347663"/>
            <a:r>
              <a:rPr lang="en-US" sz="2400" dirty="0" err="1" smtClean="0"/>
              <a:t>Menggabungkan</a:t>
            </a:r>
            <a:r>
              <a:rPr lang="en-US" sz="2400" dirty="0" smtClean="0"/>
              <a:t> 3 </a:t>
            </a:r>
            <a:r>
              <a:rPr lang="en-US" sz="2400" dirty="0" err="1" smtClean="0"/>
              <a:t>fitur</a:t>
            </a:r>
            <a:endParaRPr lang="en-US" sz="2400" dirty="0" smtClean="0"/>
          </a:p>
          <a:p>
            <a:pPr marL="747713" lvl="1" indent="-347663"/>
            <a:r>
              <a:rPr lang="en-US" sz="2000" dirty="0" err="1" smtClean="0"/>
              <a:t>Fitur</a:t>
            </a:r>
            <a:r>
              <a:rPr lang="en-US" sz="2000" dirty="0" smtClean="0"/>
              <a:t> 1	= </a:t>
            </a:r>
            <a:r>
              <a:rPr lang="en-US" sz="2000" dirty="0" err="1" smtClean="0"/>
              <a:t>Morfologi</a:t>
            </a:r>
            <a:endParaRPr lang="en-US" sz="2000" dirty="0" smtClean="0"/>
          </a:p>
          <a:p>
            <a:pPr marL="747713" lvl="1" indent="-347663"/>
            <a:r>
              <a:rPr lang="en-US" sz="2000" dirty="0" err="1" smtClean="0"/>
              <a:t>Fitur</a:t>
            </a:r>
            <a:r>
              <a:rPr lang="en-US" sz="2000" dirty="0" smtClean="0"/>
              <a:t> 2	= Convex Hulls</a:t>
            </a:r>
          </a:p>
          <a:p>
            <a:pPr marL="747713" lvl="1" indent="-347663"/>
            <a:r>
              <a:rPr lang="en-US" sz="2000" dirty="0" err="1" smtClean="0"/>
              <a:t>Fitur</a:t>
            </a:r>
            <a:r>
              <a:rPr lang="en-US" sz="2000" dirty="0" smtClean="0"/>
              <a:t> 3	= </a:t>
            </a:r>
            <a:r>
              <a:rPr lang="en-US" sz="2000" dirty="0" err="1" smtClean="0"/>
              <a:t>LBPriu</a:t>
            </a:r>
            <a:r>
              <a:rPr lang="en-US" sz="2000" dirty="0" smtClean="0"/>
              <a:t> (</a:t>
            </a:r>
            <a:r>
              <a:rPr lang="en-US" sz="2000" dirty="0" err="1" smtClean="0"/>
              <a:t>Tekstur</a:t>
            </a:r>
            <a:r>
              <a:rPr lang="en-US" sz="2000" dirty="0" smtClean="0"/>
              <a:t>)</a:t>
            </a:r>
          </a:p>
          <a:p>
            <a:pPr marL="347663" indent="-347663">
              <a:buNone/>
            </a:pPr>
            <a:endParaRPr lang="en-US" sz="2400" dirty="0" smtClean="0"/>
          </a:p>
          <a:p>
            <a:pPr marL="347663" indent="-347663"/>
            <a:r>
              <a:rPr lang="en-US" sz="2400" dirty="0" err="1" smtClean="0"/>
              <a:t>Menggunakan</a:t>
            </a:r>
            <a:r>
              <a:rPr lang="en-US" sz="2400" dirty="0" smtClean="0"/>
              <a:t> </a:t>
            </a:r>
            <a:r>
              <a:rPr lang="en-US" sz="2400" dirty="0" err="1" smtClean="0"/>
              <a:t>Klasifier</a:t>
            </a:r>
            <a:r>
              <a:rPr lang="en-US" sz="2400" dirty="0" smtClean="0"/>
              <a:t> PNN (Training 80 %, Testing 20%).</a:t>
            </a:r>
          </a:p>
          <a:p>
            <a:pPr marL="347663" indent="-347663">
              <a:buNone/>
            </a:pPr>
            <a:endParaRPr lang="en-US" sz="2400" dirty="0" smtClean="0"/>
          </a:p>
          <a:p>
            <a:pPr marL="347663" indent="-347663"/>
            <a:r>
              <a:rPr lang="en-US" sz="2400" dirty="0" err="1" smtClean="0"/>
              <a:t>Menggunakan</a:t>
            </a:r>
            <a:r>
              <a:rPr lang="en-US" sz="2400" dirty="0" smtClean="0"/>
              <a:t> data  by Stephen Gang Wu (</a:t>
            </a:r>
            <a:r>
              <a:rPr lang="en-US" sz="2400" dirty="0" smtClean="0">
                <a:hlinkClick r:id="rId2"/>
              </a:rPr>
              <a:t>http://flavia.sourceforge.net/</a:t>
            </a:r>
            <a:r>
              <a:rPr lang="en-US" sz="2400" dirty="0" smtClean="0"/>
              <a:t>) </a:t>
            </a:r>
            <a:r>
              <a:rPr lang="en-US" sz="2400" dirty="0" smtClean="0">
                <a:sym typeface="Wingdings" pitchFamily="2" charset="2"/>
              </a:rPr>
              <a:t> 32 </a:t>
            </a:r>
            <a:r>
              <a:rPr lang="en-US" sz="2400" dirty="0" err="1" smtClean="0">
                <a:sym typeface="Wingdings" pitchFamily="2" charset="2"/>
              </a:rPr>
              <a:t>kelas</a:t>
            </a:r>
            <a:r>
              <a:rPr lang="en-US" sz="2400" dirty="0" smtClean="0">
                <a:sym typeface="Wingdings" pitchFamily="2" charset="2"/>
              </a:rPr>
              <a:t> </a:t>
            </a:r>
            <a:r>
              <a:rPr lang="en-US" sz="2400" dirty="0" err="1" smtClean="0">
                <a:sym typeface="Wingdings" pitchFamily="2" charset="2"/>
              </a:rPr>
              <a:t>citra</a:t>
            </a:r>
            <a:r>
              <a:rPr lang="en-US" sz="2400" dirty="0" smtClean="0">
                <a:sym typeface="Wingdings" pitchFamily="2" charset="2"/>
              </a:rPr>
              <a:t> </a:t>
            </a:r>
            <a:r>
              <a:rPr lang="en-US" sz="2400" dirty="0" err="1" smtClean="0">
                <a:sym typeface="Wingdings" pitchFamily="2" charset="2"/>
              </a:rPr>
              <a:t>daun</a:t>
            </a:r>
            <a:endParaRPr lang="en-US" sz="2400" dirty="0" smtClean="0"/>
          </a:p>
          <a:p>
            <a:pPr marL="0" indent="0">
              <a:buNone/>
            </a:pPr>
            <a:endParaRPr lang="en-US" b="1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7CF8-3F35-4D07-BF0D-D883DA3B95EE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006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Wu, S.G. 2007. “A Leaf Recognition Algorithm for </a:t>
            </a:r>
            <a:r>
              <a:rPr lang="en-US" dirty="0" err="1" smtClean="0"/>
              <a:t>PlantClassification</a:t>
            </a:r>
            <a:r>
              <a:rPr lang="en-US" dirty="0" smtClean="0"/>
              <a:t> Using Probabilistic Neural Network”. </a:t>
            </a:r>
            <a:r>
              <a:rPr lang="en-US" u="sng" dirty="0" smtClean="0"/>
              <a:t>The 7th IEEE International Symposium on Signal Processing and Information Technology</a:t>
            </a:r>
            <a:r>
              <a:rPr lang="en-US" dirty="0" smtClean="0"/>
              <a:t>  (2007). </a:t>
            </a:r>
          </a:p>
          <a:p>
            <a:r>
              <a:rPr lang="en-US" dirty="0" smtClean="0"/>
              <a:t>Lee, </a:t>
            </a:r>
            <a:r>
              <a:rPr lang="en-US" dirty="0" err="1" smtClean="0"/>
              <a:t>Kue</a:t>
            </a:r>
            <a:r>
              <a:rPr lang="en-US" dirty="0" smtClean="0"/>
              <a:t>-Bum., and </a:t>
            </a:r>
            <a:r>
              <a:rPr lang="en-US" dirty="0" err="1" smtClean="0"/>
              <a:t>Kwang-Seok</a:t>
            </a:r>
            <a:r>
              <a:rPr lang="en-US" dirty="0" smtClean="0"/>
              <a:t> Hong. “An Implementation of Leaf Recognition System using Leaf Vein and Shape”.  </a:t>
            </a:r>
            <a:r>
              <a:rPr lang="en-US" u="sng" dirty="0" smtClean="0"/>
              <a:t>International Journal of Bio-Science and Bio-Technology</a:t>
            </a:r>
            <a:r>
              <a:rPr lang="en-US" dirty="0" smtClean="0"/>
              <a:t>  5. 2 2013: 57-66. </a:t>
            </a:r>
          </a:p>
          <a:p>
            <a:r>
              <a:rPr lang="en-US" dirty="0" err="1" smtClean="0"/>
              <a:t>Herdiyeni</a:t>
            </a:r>
            <a:r>
              <a:rPr lang="en-US" dirty="0" smtClean="0"/>
              <a:t>, </a:t>
            </a:r>
            <a:r>
              <a:rPr lang="en-US" dirty="0" err="1" smtClean="0"/>
              <a:t>Yeni</a:t>
            </a:r>
            <a:r>
              <a:rPr lang="en-US" dirty="0" smtClean="0"/>
              <a:t> </a:t>
            </a:r>
            <a:r>
              <a:rPr lang="en-US" i="1" dirty="0" smtClean="0"/>
              <a:t>et al. “</a:t>
            </a:r>
            <a:r>
              <a:rPr lang="en-US" dirty="0" smtClean="0"/>
              <a:t>A Computer Aided System for Tropical Leaf Medicinal Plant Identification”. </a:t>
            </a:r>
            <a:r>
              <a:rPr lang="en-US" u="sng" dirty="0" smtClean="0"/>
              <a:t>International Journal Advanced Science Engineering Information Technology</a:t>
            </a:r>
            <a:r>
              <a:rPr lang="en-US" dirty="0" smtClean="0"/>
              <a:t> 3.1 2013: 23-27. </a:t>
            </a:r>
            <a:endParaRPr lang="en-US" u="sng" dirty="0" smtClean="0"/>
          </a:p>
          <a:p>
            <a:r>
              <a:rPr lang="en-US" dirty="0" err="1" smtClean="0"/>
              <a:t>Guo</a:t>
            </a:r>
            <a:r>
              <a:rPr lang="en-US" dirty="0" smtClean="0"/>
              <a:t>, </a:t>
            </a:r>
            <a:r>
              <a:rPr lang="en-US" dirty="0" err="1" smtClean="0"/>
              <a:t>Z.,Lei</a:t>
            </a:r>
            <a:r>
              <a:rPr lang="en-US" dirty="0" smtClean="0"/>
              <a:t> Zhang, David Zhang. “Rotation Invariant Texture Classification using LBP Variance (LBPV) with global matching”. </a:t>
            </a:r>
            <a:r>
              <a:rPr lang="en-US" u="sng" dirty="0" smtClean="0"/>
              <a:t>Pattern Recognition </a:t>
            </a:r>
            <a:r>
              <a:rPr lang="en-US" dirty="0" smtClean="0"/>
              <a:t>43(2010): 706–719.</a:t>
            </a:r>
          </a:p>
          <a:p>
            <a:r>
              <a:rPr lang="en-US" dirty="0" err="1" smtClean="0"/>
              <a:t>Mäenpää</a:t>
            </a:r>
            <a:r>
              <a:rPr lang="en-US" dirty="0" smtClean="0"/>
              <a:t>, </a:t>
            </a:r>
            <a:r>
              <a:rPr lang="en-US" dirty="0" err="1" smtClean="0"/>
              <a:t>Topi</a:t>
            </a:r>
            <a:r>
              <a:rPr lang="en-US" dirty="0" smtClean="0"/>
              <a:t>. “The Local Binary Pattern Approach To Texture Analysis – Extensions And Applications”. </a:t>
            </a:r>
            <a:r>
              <a:rPr lang="en-US" u="sng" dirty="0" err="1" smtClean="0"/>
              <a:t>Infotech</a:t>
            </a:r>
            <a:r>
              <a:rPr lang="en-US" u="sng" dirty="0" smtClean="0"/>
              <a:t> Oulu and Department of Electrical and Information Engineering</a:t>
            </a:r>
            <a:r>
              <a:rPr lang="en-US" dirty="0" smtClean="0"/>
              <a:t>, University of Oulu. 2003.</a:t>
            </a:r>
          </a:p>
          <a:p>
            <a:r>
              <a:rPr lang="en-US" dirty="0" err="1" smtClean="0"/>
              <a:t>Ojala</a:t>
            </a:r>
            <a:r>
              <a:rPr lang="en-US" dirty="0" smtClean="0"/>
              <a:t>, T et al. “</a:t>
            </a:r>
            <a:r>
              <a:rPr lang="en-US" dirty="0" err="1" smtClean="0"/>
              <a:t>Multiresolution</a:t>
            </a:r>
            <a:r>
              <a:rPr lang="en-US" dirty="0" smtClean="0"/>
              <a:t> Gray-Scale and Rotation Invariant Texture  Classification with Local Binary Patterns”. </a:t>
            </a:r>
            <a:r>
              <a:rPr lang="en-US" dirty="0" err="1" smtClean="0"/>
              <a:t>Ieee</a:t>
            </a:r>
            <a:r>
              <a:rPr lang="en-US" dirty="0" smtClean="0"/>
              <a:t> Transactions On Pattern Analysis And Machine Intelligence 24.7 2002: 971-986.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7CF8-3F35-4D07-BF0D-D883DA3B95EE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Latar</a:t>
            </a:r>
            <a:r>
              <a:rPr lang="en-US" dirty="0" smtClean="0"/>
              <a:t> </a:t>
            </a:r>
            <a:r>
              <a:rPr lang="en-US" dirty="0" err="1" smtClean="0"/>
              <a:t>Belakang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7CF8-3F35-4D07-BF0D-D883DA3B95EE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074" name="Picture 2" descr="D:\desta\skripsi\m-001_02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3886200"/>
            <a:ext cx="1953018" cy="1787722"/>
          </a:xfrm>
          <a:prstGeom prst="rect">
            <a:avLst/>
          </a:prstGeom>
          <a:noFill/>
        </p:spPr>
      </p:pic>
      <p:pic>
        <p:nvPicPr>
          <p:cNvPr id="5" name="Picture 2" descr="D:\desta\skripsi\dame-lup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143000"/>
            <a:ext cx="2209800" cy="2886269"/>
          </a:xfrm>
          <a:prstGeom prst="rect">
            <a:avLst/>
          </a:prstGeom>
          <a:noFill/>
        </p:spPr>
      </p:pic>
      <p:grpSp>
        <p:nvGrpSpPr>
          <p:cNvPr id="36" name="Group 35"/>
          <p:cNvGrpSpPr/>
          <p:nvPr/>
        </p:nvGrpSpPr>
        <p:grpSpPr>
          <a:xfrm>
            <a:off x="5943600" y="3886200"/>
            <a:ext cx="2856787" cy="2739076"/>
            <a:chOff x="5715000" y="1066800"/>
            <a:chExt cx="2856787" cy="2739076"/>
          </a:xfrm>
        </p:grpSpPr>
        <p:grpSp>
          <p:nvGrpSpPr>
            <p:cNvPr id="34" name="Group 33"/>
            <p:cNvGrpSpPr/>
            <p:nvPr/>
          </p:nvGrpSpPr>
          <p:grpSpPr>
            <a:xfrm>
              <a:off x="5715000" y="1524000"/>
              <a:ext cx="2856787" cy="2281876"/>
              <a:chOff x="5620198" y="1622263"/>
              <a:chExt cx="2856787" cy="2281876"/>
            </a:xfrm>
          </p:grpSpPr>
          <p:pic>
            <p:nvPicPr>
              <p:cNvPr id="29" name="Picture 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 rot="2834831">
                <a:off x="6883425" y="2309246"/>
                <a:ext cx="1628407" cy="1009385"/>
              </a:xfrm>
              <a:prstGeom prst="rect">
                <a:avLst/>
              </a:prstGeom>
              <a:noFill/>
            </p:spPr>
          </p:pic>
          <p:pic>
            <p:nvPicPr>
              <p:cNvPr id="30" name="Picture 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 rot="16769001">
                <a:off x="6170230" y="2585243"/>
                <a:ext cx="1628407" cy="1009385"/>
              </a:xfrm>
              <a:prstGeom prst="rect">
                <a:avLst/>
              </a:prstGeom>
              <a:noFill/>
            </p:spPr>
          </p:pic>
          <p:pic>
            <p:nvPicPr>
              <p:cNvPr id="31" name="Picture 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 rot="15539033">
                <a:off x="5453555" y="1788906"/>
                <a:ext cx="1628407" cy="1295121"/>
              </a:xfrm>
              <a:prstGeom prst="rect">
                <a:avLst/>
              </a:prstGeom>
              <a:noFill/>
            </p:spPr>
          </p:pic>
          <p:pic>
            <p:nvPicPr>
              <p:cNvPr id="32" name="Picture 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 rot="13209603">
                <a:off x="6040360" y="2078516"/>
                <a:ext cx="1009385" cy="1628407"/>
              </a:xfrm>
              <a:prstGeom prst="rect">
                <a:avLst/>
              </a:prstGeom>
              <a:noFill/>
            </p:spPr>
          </p:pic>
          <p:pic>
            <p:nvPicPr>
              <p:cNvPr id="33" name="Picture 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 rot="5400000">
                <a:off x="7158089" y="1985911"/>
                <a:ext cx="1628407" cy="1009385"/>
              </a:xfrm>
              <a:prstGeom prst="rect">
                <a:avLst/>
              </a:prstGeom>
              <a:noFill/>
            </p:spPr>
          </p:pic>
        </p:grpSp>
        <p:pic>
          <p:nvPicPr>
            <p:cNvPr id="3075" name="Picture 3" descr="D:\desta\skripsi\books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172200" y="1066800"/>
              <a:ext cx="1828801" cy="1880903"/>
            </a:xfrm>
            <a:prstGeom prst="rect">
              <a:avLst/>
            </a:prstGeom>
            <a:noFill/>
          </p:spPr>
        </p:pic>
      </p:grpSp>
      <p:sp>
        <p:nvSpPr>
          <p:cNvPr id="8" name="Curved Left Arrow 7"/>
          <p:cNvSpPr/>
          <p:nvPr/>
        </p:nvSpPr>
        <p:spPr>
          <a:xfrm rot="17890672">
            <a:off x="2241627" y="2345470"/>
            <a:ext cx="1295400" cy="2042087"/>
          </a:xfrm>
          <a:prstGeom prst="curvedLef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076" name="Picture 4" descr="D:\desta\skripsi\herbaria-paintings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324600" y="1003444"/>
            <a:ext cx="2189679" cy="2654156"/>
          </a:xfrm>
          <a:prstGeom prst="rect">
            <a:avLst/>
          </a:prstGeom>
          <a:noFill/>
        </p:spPr>
      </p:pic>
      <p:sp>
        <p:nvSpPr>
          <p:cNvPr id="10" name="Left-Right Arrow 9"/>
          <p:cNvSpPr/>
          <p:nvPr/>
        </p:nvSpPr>
        <p:spPr>
          <a:xfrm>
            <a:off x="3810000" y="3429000"/>
            <a:ext cx="2209800" cy="914400"/>
          </a:xfrm>
          <a:prstGeom prst="left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Dibandingkan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81800" y="3505200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Herbarium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291966" y="5879068"/>
            <a:ext cx="224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Text Book / </a:t>
            </a:r>
            <a:r>
              <a:rPr lang="en-US" b="1" dirty="0" err="1" smtClean="0"/>
              <a:t>Dokumen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990600" y="3886200"/>
            <a:ext cx="907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Peneliti</a:t>
            </a:r>
            <a:endParaRPr lang="en-US" b="1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build="allAtOnce" animBg="1"/>
      <p:bldP spid="11" grpId="0"/>
      <p:bldP spid="12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 descr="D:\desta\skripsi\aaa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2031" y="162917"/>
            <a:ext cx="8859569" cy="433288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581400" y="4953000"/>
            <a:ext cx="54102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 smtClean="0">
                <a:solidFill>
                  <a:schemeClr val="accent3">
                    <a:lumMod val="50000"/>
                  </a:schemeClr>
                </a:solidFill>
              </a:rPr>
              <a:t>TERIMA KASIH</a:t>
            </a:r>
          </a:p>
          <a:p>
            <a:pPr algn="r"/>
            <a:r>
              <a:rPr lang="en-US" sz="2800" dirty="0" err="1" smtClean="0">
                <a:solidFill>
                  <a:schemeClr val="accent3">
                    <a:lumMod val="50000"/>
                  </a:schemeClr>
                </a:solidFill>
              </a:rPr>
              <a:t>Semoga</a:t>
            </a: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accent3">
                    <a:lumMod val="50000"/>
                  </a:schemeClr>
                </a:solidFill>
              </a:rPr>
              <a:t>Bermanfaat</a:t>
            </a:r>
            <a:endParaRPr lang="en-US" sz="2800" dirty="0"/>
          </a:p>
        </p:txBody>
      </p:sp>
      <p:pic>
        <p:nvPicPr>
          <p:cNvPr id="5" name="Picture 4" descr="C:\Users\edy\Desktop\fasilko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648200"/>
            <a:ext cx="1905000" cy="197426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7CF8-3F35-4D07-BF0D-D883DA3B95EE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Latar</a:t>
            </a:r>
            <a:r>
              <a:rPr lang="en-US" dirty="0" smtClean="0"/>
              <a:t> </a:t>
            </a:r>
            <a:r>
              <a:rPr lang="en-US" dirty="0" err="1" smtClean="0"/>
              <a:t>Belakang</a:t>
            </a:r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7CF8-3F35-4D07-BF0D-D883DA3B95EE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074" name="Picture 2" descr="D:\desta\skripsi\m-001_02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3886200"/>
            <a:ext cx="1953018" cy="1787722"/>
          </a:xfrm>
          <a:prstGeom prst="rect">
            <a:avLst/>
          </a:prstGeom>
          <a:noFill/>
        </p:spPr>
      </p:pic>
      <p:pic>
        <p:nvPicPr>
          <p:cNvPr id="5" name="Picture 2" descr="D:\desta\skripsi\dame-lup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143000"/>
            <a:ext cx="2209800" cy="2886269"/>
          </a:xfrm>
          <a:prstGeom prst="rect">
            <a:avLst/>
          </a:prstGeom>
          <a:noFill/>
        </p:spPr>
      </p:pic>
      <p:grpSp>
        <p:nvGrpSpPr>
          <p:cNvPr id="3" name="Group 35"/>
          <p:cNvGrpSpPr/>
          <p:nvPr/>
        </p:nvGrpSpPr>
        <p:grpSpPr>
          <a:xfrm>
            <a:off x="5943600" y="3886200"/>
            <a:ext cx="2856787" cy="2739076"/>
            <a:chOff x="5715000" y="1066800"/>
            <a:chExt cx="2856787" cy="2739076"/>
          </a:xfrm>
        </p:grpSpPr>
        <p:grpSp>
          <p:nvGrpSpPr>
            <p:cNvPr id="4" name="Group 33"/>
            <p:cNvGrpSpPr/>
            <p:nvPr/>
          </p:nvGrpSpPr>
          <p:grpSpPr>
            <a:xfrm>
              <a:off x="5715000" y="1524000"/>
              <a:ext cx="2856787" cy="2281876"/>
              <a:chOff x="5620198" y="1622263"/>
              <a:chExt cx="2856787" cy="2281876"/>
            </a:xfrm>
          </p:grpSpPr>
          <p:pic>
            <p:nvPicPr>
              <p:cNvPr id="29" name="Picture 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 rot="2834831">
                <a:off x="6883425" y="2309246"/>
                <a:ext cx="1628407" cy="1009385"/>
              </a:xfrm>
              <a:prstGeom prst="rect">
                <a:avLst/>
              </a:prstGeom>
              <a:noFill/>
            </p:spPr>
          </p:pic>
          <p:pic>
            <p:nvPicPr>
              <p:cNvPr id="30" name="Picture 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 rot="16769001">
                <a:off x="6170230" y="2585243"/>
                <a:ext cx="1628407" cy="1009385"/>
              </a:xfrm>
              <a:prstGeom prst="rect">
                <a:avLst/>
              </a:prstGeom>
              <a:noFill/>
            </p:spPr>
          </p:pic>
          <p:pic>
            <p:nvPicPr>
              <p:cNvPr id="31" name="Picture 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 rot="15539033">
                <a:off x="5453555" y="1788906"/>
                <a:ext cx="1628407" cy="1295121"/>
              </a:xfrm>
              <a:prstGeom prst="rect">
                <a:avLst/>
              </a:prstGeom>
              <a:noFill/>
            </p:spPr>
          </p:pic>
          <p:pic>
            <p:nvPicPr>
              <p:cNvPr id="32" name="Picture 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 rot="13209603">
                <a:off x="6040360" y="2078516"/>
                <a:ext cx="1009385" cy="1628407"/>
              </a:xfrm>
              <a:prstGeom prst="rect">
                <a:avLst/>
              </a:prstGeom>
              <a:noFill/>
            </p:spPr>
          </p:pic>
          <p:pic>
            <p:nvPicPr>
              <p:cNvPr id="33" name="Picture 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 rot="5400000">
                <a:off x="7158089" y="1985911"/>
                <a:ext cx="1628407" cy="1009385"/>
              </a:xfrm>
              <a:prstGeom prst="rect">
                <a:avLst/>
              </a:prstGeom>
              <a:noFill/>
            </p:spPr>
          </p:pic>
        </p:grpSp>
        <p:pic>
          <p:nvPicPr>
            <p:cNvPr id="3075" name="Picture 3" descr="D:\desta\skripsi\books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172200" y="1066800"/>
              <a:ext cx="1828801" cy="1880903"/>
            </a:xfrm>
            <a:prstGeom prst="rect">
              <a:avLst/>
            </a:prstGeom>
            <a:noFill/>
          </p:spPr>
        </p:pic>
      </p:grpSp>
      <p:sp>
        <p:nvSpPr>
          <p:cNvPr id="8" name="Curved Left Arrow 7"/>
          <p:cNvSpPr/>
          <p:nvPr/>
        </p:nvSpPr>
        <p:spPr>
          <a:xfrm rot="17890672">
            <a:off x="2241627" y="2345470"/>
            <a:ext cx="1295400" cy="2042087"/>
          </a:xfrm>
          <a:prstGeom prst="curvedLef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076" name="Picture 4" descr="D:\desta\skripsi\herbaria-paintings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324600" y="1003444"/>
            <a:ext cx="2189679" cy="2654156"/>
          </a:xfrm>
          <a:prstGeom prst="rect">
            <a:avLst/>
          </a:prstGeom>
          <a:noFill/>
        </p:spPr>
      </p:pic>
      <p:sp>
        <p:nvSpPr>
          <p:cNvPr id="10" name="Left-Right Arrow 9"/>
          <p:cNvSpPr/>
          <p:nvPr/>
        </p:nvSpPr>
        <p:spPr>
          <a:xfrm>
            <a:off x="3810000" y="3429000"/>
            <a:ext cx="2209800" cy="914400"/>
          </a:xfrm>
          <a:prstGeom prst="left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Dibandingkan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81800" y="3505200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Herbarium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291966" y="5879068"/>
            <a:ext cx="224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Text Book / </a:t>
            </a:r>
            <a:r>
              <a:rPr lang="en-US" b="1" dirty="0" err="1" smtClean="0"/>
              <a:t>Dokumen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990600" y="3886200"/>
            <a:ext cx="907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Peneliti</a:t>
            </a:r>
            <a:endParaRPr lang="en-US" b="1" dirty="0"/>
          </a:p>
        </p:txBody>
      </p:sp>
      <p:sp>
        <p:nvSpPr>
          <p:cNvPr id="14" name="Explosion 1 13"/>
          <p:cNvSpPr/>
          <p:nvPr/>
        </p:nvSpPr>
        <p:spPr>
          <a:xfrm>
            <a:off x="685800" y="4876800"/>
            <a:ext cx="4495800" cy="1518062"/>
          </a:xfrm>
          <a:prstGeom prst="irregularSeal1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Lama </a:t>
            </a:r>
            <a:r>
              <a:rPr lang="en-US" sz="2000" b="1" dirty="0" err="1" smtClean="0">
                <a:solidFill>
                  <a:srgbClr val="FF0000"/>
                </a:solidFill>
              </a:rPr>
              <a:t>dan</a:t>
            </a:r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r>
              <a:rPr lang="en-US" sz="2000" b="1" dirty="0" err="1" smtClean="0">
                <a:solidFill>
                  <a:srgbClr val="FF0000"/>
                </a:solidFill>
              </a:rPr>
              <a:t>Merepotkan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5" name="Explosion 1 14"/>
          <p:cNvSpPr/>
          <p:nvPr/>
        </p:nvSpPr>
        <p:spPr>
          <a:xfrm>
            <a:off x="5791200" y="1600200"/>
            <a:ext cx="3309257" cy="1447800"/>
          </a:xfrm>
          <a:prstGeom prst="irregularSeal1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rgbClr val="FF0000"/>
                </a:solidFill>
              </a:rPr>
              <a:t>Bisa</a:t>
            </a:r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r>
              <a:rPr lang="en-US" sz="2000" b="1" dirty="0" err="1" smtClean="0">
                <a:solidFill>
                  <a:srgbClr val="FF0000"/>
                </a:solidFill>
              </a:rPr>
              <a:t>Rusak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37" name="Explosion 1 36"/>
          <p:cNvSpPr/>
          <p:nvPr/>
        </p:nvSpPr>
        <p:spPr>
          <a:xfrm>
            <a:off x="5486400" y="4419600"/>
            <a:ext cx="3810000" cy="1465385"/>
          </a:xfrm>
          <a:prstGeom prst="irregularSeal1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rgbClr val="FF0000"/>
                </a:solidFill>
              </a:rPr>
              <a:t>Tidak</a:t>
            </a:r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r>
              <a:rPr lang="en-US" sz="2000" b="1" dirty="0" err="1" smtClean="0">
                <a:solidFill>
                  <a:srgbClr val="FF0000"/>
                </a:solidFill>
              </a:rPr>
              <a:t>Efisien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Latar</a:t>
            </a:r>
            <a:r>
              <a:rPr lang="en-US" dirty="0" smtClean="0"/>
              <a:t> </a:t>
            </a:r>
            <a:r>
              <a:rPr lang="en-US" dirty="0" err="1" smtClean="0"/>
              <a:t>Belakang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7CF8-3F35-4D07-BF0D-D883DA3B95EE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4" descr="D:\desta\skripsi\computer copy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600200"/>
            <a:ext cx="2639916" cy="2819400"/>
          </a:xfrm>
          <a:prstGeom prst="rect">
            <a:avLst/>
          </a:prstGeom>
          <a:noFill/>
        </p:spPr>
      </p:pic>
      <p:grpSp>
        <p:nvGrpSpPr>
          <p:cNvPr id="13" name="Group 21"/>
          <p:cNvGrpSpPr/>
          <p:nvPr/>
        </p:nvGrpSpPr>
        <p:grpSpPr>
          <a:xfrm>
            <a:off x="1077696" y="4495800"/>
            <a:ext cx="1055904" cy="1822450"/>
            <a:chOff x="1985445" y="4572000"/>
            <a:chExt cx="1055904" cy="1822450"/>
          </a:xfrm>
        </p:grpSpPr>
        <p:pic>
          <p:nvPicPr>
            <p:cNvPr id="17" name="Picture 2" descr="D:\SKRIPSI\image\HP_depan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985445" y="4572000"/>
              <a:ext cx="1055904" cy="1822450"/>
            </a:xfrm>
            <a:prstGeom prst="rect">
              <a:avLst/>
            </a:prstGeom>
            <a:noFill/>
          </p:spPr>
        </p:pic>
        <p:sp>
          <p:nvSpPr>
            <p:cNvPr id="18" name="Rectangle 17"/>
            <p:cNvSpPr/>
            <p:nvPr/>
          </p:nvSpPr>
          <p:spPr>
            <a:xfrm>
              <a:off x="2133600" y="4800600"/>
              <a:ext cx="762000" cy="1143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3" descr="D:\desta\skripsi\m-001_023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09800" y="5105400"/>
              <a:ext cx="665964" cy="609600"/>
            </a:xfrm>
            <a:prstGeom prst="rect">
              <a:avLst/>
            </a:prstGeom>
            <a:noFill/>
          </p:spPr>
        </p:pic>
      </p:grpSp>
      <p:pic>
        <p:nvPicPr>
          <p:cNvPr id="20" name="Picture 3" descr="D:\desta\skripsi\m-001_023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05200" y="3200400"/>
            <a:ext cx="1219200" cy="1116013"/>
          </a:xfrm>
          <a:prstGeom prst="rect">
            <a:avLst/>
          </a:prstGeom>
          <a:noFill/>
        </p:spPr>
      </p:pic>
      <p:sp>
        <p:nvSpPr>
          <p:cNvPr id="21" name="Flowchart: Alternate Process 20"/>
          <p:cNvSpPr/>
          <p:nvPr/>
        </p:nvSpPr>
        <p:spPr>
          <a:xfrm>
            <a:off x="6781800" y="2895600"/>
            <a:ext cx="1828800" cy="1905000"/>
          </a:xfrm>
          <a:prstGeom prst="flowChartAlternateProcess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Hasil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Identifikasi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22" name="Picture 3" descr="D:\desta\skripsi\m-001_023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86600" y="2971800"/>
            <a:ext cx="1219200" cy="1116013"/>
          </a:xfrm>
          <a:prstGeom prst="rect">
            <a:avLst/>
          </a:prstGeom>
          <a:noFill/>
        </p:spPr>
      </p:pic>
      <p:sp>
        <p:nvSpPr>
          <p:cNvPr id="23" name="Right Arrow 22"/>
          <p:cNvSpPr/>
          <p:nvPr/>
        </p:nvSpPr>
        <p:spPr>
          <a:xfrm>
            <a:off x="5105400" y="3581400"/>
            <a:ext cx="990600" cy="533400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352800" y="4191000"/>
            <a:ext cx="1524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Citra</a:t>
            </a:r>
            <a:endParaRPr 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Paper yang </a:t>
            </a:r>
            <a:r>
              <a:rPr lang="en-US" dirty="0" err="1" smtClean="0"/>
              <a:t>Dibahas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>
            <a:noAutofit/>
          </a:bodyPr>
          <a:lstStyle/>
          <a:p>
            <a:r>
              <a:rPr lang="en-US" sz="2400" dirty="0" smtClean="0"/>
              <a:t>Wu, S.G. 2007. “A Leaf Recognition Algorithm for Plant Classification Using Probabilistic Neural Network”. </a:t>
            </a:r>
            <a:r>
              <a:rPr lang="en-US" sz="2400" u="sng" dirty="0" smtClean="0"/>
              <a:t>The 7th IEEE International Symposium on Signal Processing and Information Technology</a:t>
            </a:r>
            <a:r>
              <a:rPr lang="en-US" sz="2400" dirty="0" smtClean="0"/>
              <a:t>  (2007). </a:t>
            </a:r>
          </a:p>
          <a:p>
            <a:r>
              <a:rPr lang="en-US" sz="2400" dirty="0" smtClean="0"/>
              <a:t>Lee, </a:t>
            </a:r>
            <a:r>
              <a:rPr lang="en-US" sz="2400" dirty="0" err="1" smtClean="0"/>
              <a:t>Kue</a:t>
            </a:r>
            <a:r>
              <a:rPr lang="en-US" sz="2400" dirty="0" smtClean="0"/>
              <a:t>-Bum., and </a:t>
            </a:r>
            <a:r>
              <a:rPr lang="en-US" sz="2400" dirty="0" err="1" smtClean="0"/>
              <a:t>Kwang-Seok</a:t>
            </a:r>
            <a:r>
              <a:rPr lang="en-US" sz="2400" dirty="0" smtClean="0"/>
              <a:t> Hong. “An Implementation of Leaf Recognition System using Leaf Vein and Shape”.  </a:t>
            </a:r>
            <a:r>
              <a:rPr lang="en-US" sz="2400" u="sng" dirty="0" smtClean="0"/>
              <a:t>International Journal of Bio-Science and Bio-Technology</a:t>
            </a:r>
            <a:r>
              <a:rPr lang="en-US" sz="2400" dirty="0" smtClean="0"/>
              <a:t>  5. 2 2013: 57-66. </a:t>
            </a:r>
          </a:p>
          <a:p>
            <a:r>
              <a:rPr lang="en-US" sz="2400" dirty="0" err="1" smtClean="0"/>
              <a:t>Herdiyeni</a:t>
            </a:r>
            <a:r>
              <a:rPr lang="en-US" sz="2400" dirty="0" smtClean="0"/>
              <a:t>, </a:t>
            </a:r>
            <a:r>
              <a:rPr lang="en-US" sz="2400" dirty="0" err="1" smtClean="0"/>
              <a:t>Yeni</a:t>
            </a:r>
            <a:r>
              <a:rPr lang="en-US" sz="2400" dirty="0" smtClean="0"/>
              <a:t> </a:t>
            </a:r>
            <a:r>
              <a:rPr lang="en-US" sz="2400" i="1" dirty="0" smtClean="0"/>
              <a:t>et al. “</a:t>
            </a:r>
            <a:r>
              <a:rPr lang="en-US" sz="2400" dirty="0" smtClean="0"/>
              <a:t>A Computer Aided System for Tropical Leaf Medicinal Plant Identification”. </a:t>
            </a:r>
            <a:r>
              <a:rPr lang="en-US" sz="2400" u="sng" dirty="0" smtClean="0"/>
              <a:t>International Journal Advanced Science Engineering Information Technology</a:t>
            </a:r>
            <a:r>
              <a:rPr lang="en-US" sz="2400" dirty="0" smtClean="0"/>
              <a:t> 3.1 2013: 23-27. </a:t>
            </a:r>
            <a:endParaRPr lang="en-US" sz="2400" u="sn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7CF8-3F35-4D07-BF0D-D883DA3B95EE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Paper 1: A Leaf Recognition Algorithm for Plant Classification Using Probabilistic Neural Network </a:t>
            </a:r>
            <a:endParaRPr lang="en-US" sz="32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7CF8-3F35-4D07-BF0D-D883DA3B95EE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4" name="Diagram 3"/>
          <p:cNvGraphicFramePr/>
          <p:nvPr/>
        </p:nvGraphicFramePr>
        <p:xfrm>
          <a:off x="228600" y="1981200"/>
          <a:ext cx="86868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09C4A41-AC30-4475-B852-EB10C42C85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609C4A41-AC30-4475-B852-EB10C42C85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B9CB4D7-31C1-4834-A6E6-1FC20B01AF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AB9CB4D7-31C1-4834-A6E6-1FC20B01AF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E478314-29A4-4DC8-9D37-B0FA94B772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9E478314-29A4-4DC8-9D37-B0FA94B772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F7B9D56-81D0-4127-A894-C80590B6AF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2F7B9D56-81D0-4127-A894-C80590B6AF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982D0C8-E9D6-48C6-949A-5D116F28D3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9982D0C8-E9D6-48C6-949A-5D116F28D3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Pra-Proses</a:t>
            </a:r>
            <a:endParaRPr lang="en-US" dirty="0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7CF8-3F35-4D07-BF0D-D883DA3B95EE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2050" name="Picture 2" descr="D:\desta\skripsi\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9433" y="2784081"/>
            <a:ext cx="1046967" cy="1673619"/>
          </a:xfrm>
          <a:prstGeom prst="rect">
            <a:avLst/>
          </a:prstGeom>
          <a:noFill/>
        </p:spPr>
      </p:pic>
      <p:pic>
        <p:nvPicPr>
          <p:cNvPr id="2051" name="Picture 3" descr="D:\desta\skripsi\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72454" y="2768769"/>
            <a:ext cx="1056546" cy="1688931"/>
          </a:xfrm>
          <a:prstGeom prst="rect">
            <a:avLst/>
          </a:prstGeom>
          <a:noFill/>
        </p:spPr>
      </p:pic>
      <p:sp>
        <p:nvSpPr>
          <p:cNvPr id="8" name="Rounded Rectangle 7"/>
          <p:cNvSpPr/>
          <p:nvPr/>
        </p:nvSpPr>
        <p:spPr>
          <a:xfrm>
            <a:off x="533400" y="2628900"/>
            <a:ext cx="1295400" cy="19431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209800" y="2628900"/>
            <a:ext cx="1295400" cy="19431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41217" y="2171700"/>
            <a:ext cx="706583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RGB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570017" y="2133600"/>
            <a:ext cx="706583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Gray </a:t>
            </a:r>
            <a:r>
              <a:rPr lang="en-US" i="1" dirty="0" smtClean="0">
                <a:solidFill>
                  <a:schemeClr val="tx1"/>
                </a:solidFill>
              </a:rPr>
              <a:t>Scale</a:t>
            </a:r>
            <a:endParaRPr lang="en-US" i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3"/>
            <a:endCxn id="9" idx="1"/>
          </p:cNvCxnSpPr>
          <p:nvPr/>
        </p:nvCxnSpPr>
        <p:spPr>
          <a:xfrm>
            <a:off x="1828800" y="360045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886200" y="2628900"/>
            <a:ext cx="1295400" cy="19431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962400" y="2095500"/>
            <a:ext cx="1066800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Binary Image</a:t>
            </a:r>
            <a:endParaRPr lang="en-US" i="1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>
            <a:stCxn id="9" idx="3"/>
            <a:endCxn id="13" idx="1"/>
          </p:cNvCxnSpPr>
          <p:nvPr/>
        </p:nvCxnSpPr>
        <p:spPr>
          <a:xfrm>
            <a:off x="3505200" y="360045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6" name="Picture 4" descr="D:\desta\skripsi\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38600" y="2777445"/>
            <a:ext cx="1051118" cy="1680255"/>
          </a:xfrm>
          <a:prstGeom prst="rect">
            <a:avLst/>
          </a:prstGeom>
          <a:noFill/>
        </p:spPr>
      </p:pic>
      <p:sp>
        <p:nvSpPr>
          <p:cNvPr id="26" name="Rounded Rectangle 25"/>
          <p:cNvSpPr/>
          <p:nvPr/>
        </p:nvSpPr>
        <p:spPr>
          <a:xfrm>
            <a:off x="5562600" y="2628900"/>
            <a:ext cx="1295400" cy="19431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638800" y="2095500"/>
            <a:ext cx="1219200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Hasil</a:t>
            </a:r>
            <a:r>
              <a:rPr lang="en-US" dirty="0" smtClean="0">
                <a:solidFill>
                  <a:schemeClr val="tx1"/>
                </a:solidFill>
              </a:rPr>
              <a:t> smoothing</a:t>
            </a:r>
            <a:endParaRPr lang="en-US" i="1" dirty="0">
              <a:solidFill>
                <a:schemeClr val="tx1"/>
              </a:solidFill>
            </a:endParaRPr>
          </a:p>
        </p:txBody>
      </p:sp>
      <p:cxnSp>
        <p:nvCxnSpPr>
          <p:cNvPr id="30" name="Straight Arrow Connector 29"/>
          <p:cNvCxnSpPr>
            <a:stCxn id="13" idx="3"/>
            <a:endCxn id="26" idx="1"/>
          </p:cNvCxnSpPr>
          <p:nvPr/>
        </p:nvCxnSpPr>
        <p:spPr>
          <a:xfrm>
            <a:off x="5181600" y="360045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31" name="Picture 4" descr="D:\desta\skripsi\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5000" y="2777445"/>
            <a:ext cx="1051118" cy="1680255"/>
          </a:xfrm>
          <a:prstGeom prst="rect">
            <a:avLst/>
          </a:prstGeom>
          <a:noFill/>
        </p:spPr>
      </p:pic>
      <p:sp>
        <p:nvSpPr>
          <p:cNvPr id="34" name="Rectangle 33"/>
          <p:cNvSpPr/>
          <p:nvPr/>
        </p:nvSpPr>
        <p:spPr>
          <a:xfrm>
            <a:off x="4724400" y="3257490"/>
            <a:ext cx="1319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smoothing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5"/>
          <a:srcRect l="24012" t="34375" r="68754" b="44792"/>
          <a:stretch>
            <a:fillRect/>
          </a:stretch>
        </p:blipFill>
        <p:spPr bwMode="auto">
          <a:xfrm>
            <a:off x="7315200" y="2705100"/>
            <a:ext cx="1143000" cy="1850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5" name="Rounded Rectangle 34"/>
          <p:cNvSpPr/>
          <p:nvPr/>
        </p:nvSpPr>
        <p:spPr>
          <a:xfrm>
            <a:off x="7239000" y="2628900"/>
            <a:ext cx="1295400" cy="19431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stCxn id="26" idx="3"/>
            <a:endCxn id="35" idx="1"/>
          </p:cNvCxnSpPr>
          <p:nvPr/>
        </p:nvCxnSpPr>
        <p:spPr>
          <a:xfrm>
            <a:off x="6858000" y="360045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7010400" y="1905000"/>
            <a:ext cx="1676400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Hasil</a:t>
            </a:r>
            <a:r>
              <a:rPr lang="en-US" dirty="0" smtClean="0">
                <a:solidFill>
                  <a:schemeClr val="tx1"/>
                </a:solidFill>
              </a:rPr>
              <a:t> filtering </a:t>
            </a:r>
            <a:r>
              <a:rPr lang="en-US" dirty="0" err="1" smtClean="0">
                <a:solidFill>
                  <a:schemeClr val="tx1"/>
                </a:solidFill>
              </a:rPr>
              <a:t>dengan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Laplacian</a:t>
            </a:r>
            <a:r>
              <a:rPr lang="en-US" dirty="0" smtClean="0">
                <a:solidFill>
                  <a:schemeClr val="tx1"/>
                </a:solidFill>
              </a:rPr>
              <a:t> filter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553200" y="3288268"/>
            <a:ext cx="986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filtering 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6"/>
          <a:srcRect l="70278" t="31250" r="23865" b="60417"/>
          <a:stretch>
            <a:fillRect/>
          </a:stretch>
        </p:blipFill>
        <p:spPr bwMode="auto">
          <a:xfrm>
            <a:off x="6553200" y="5181600"/>
            <a:ext cx="9525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42" name="Straight Arrow Connector 41"/>
          <p:cNvCxnSpPr>
            <a:stCxn id="41" idx="2"/>
            <a:endCxn id="21507" idx="0"/>
          </p:cNvCxnSpPr>
          <p:nvPr/>
        </p:nvCxnSpPr>
        <p:spPr>
          <a:xfrm rot="5400000">
            <a:off x="6275963" y="4411087"/>
            <a:ext cx="1524000" cy="170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943600" y="5943600"/>
            <a:ext cx="2209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Laplacian</a:t>
            </a:r>
            <a:r>
              <a:rPr lang="en-US" dirty="0" smtClean="0"/>
              <a:t> filter (3 * 3)</a:t>
            </a:r>
            <a:endParaRPr lang="en-US" dirty="0"/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7"/>
          <a:srcRect l="33382" t="33333" r="38507" b="62501"/>
          <a:stretch>
            <a:fillRect/>
          </a:stretch>
        </p:blipFill>
        <p:spPr bwMode="auto">
          <a:xfrm>
            <a:off x="457200" y="5105400"/>
            <a:ext cx="3657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" name="Picture 3"/>
          <p:cNvPicPr>
            <a:picLocks noChangeAspect="1" noChangeArrowheads="1"/>
          </p:cNvPicPr>
          <p:nvPr/>
        </p:nvPicPr>
        <p:blipFill>
          <a:blip r:embed="rId8"/>
          <a:srcRect l="35944" t="26042" r="41215" b="65625"/>
          <a:stretch>
            <a:fillRect/>
          </a:stretch>
        </p:blipFill>
        <p:spPr bwMode="auto">
          <a:xfrm>
            <a:off x="457200" y="5791200"/>
            <a:ext cx="2971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7" grpId="0"/>
      <p:bldP spid="34" grpId="0" build="allAtOnce"/>
      <p:bldP spid="41" grpId="0" build="allAtOnce"/>
      <p:bldP spid="45" grpId="0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Ekstraksi</a:t>
            </a:r>
            <a:r>
              <a:rPr lang="en-US" dirty="0" smtClean="0"/>
              <a:t> </a:t>
            </a:r>
            <a:r>
              <a:rPr lang="en-US" dirty="0" err="1" smtClean="0"/>
              <a:t>Ciri</a:t>
            </a:r>
            <a:r>
              <a:rPr lang="en-US" dirty="0" smtClean="0"/>
              <a:t> (12 </a:t>
            </a:r>
            <a:r>
              <a:rPr lang="en-US" dirty="0" err="1" smtClean="0"/>
              <a:t>Ciri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7CF8-3F35-4D07-BF0D-D883DA3B95E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33400" y="1524000"/>
            <a:ext cx="3124200" cy="2286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9600" y="2007275"/>
            <a:ext cx="28279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231775">
              <a:buFont typeface="Arial" pitchFamily="34" charset="0"/>
              <a:buChar char="•"/>
            </a:pPr>
            <a:r>
              <a:rPr lang="en-US" dirty="0" smtClean="0"/>
              <a:t>Diameter</a:t>
            </a:r>
          </a:p>
          <a:p>
            <a:pPr marL="231775" indent="-231775">
              <a:buFont typeface="Arial" pitchFamily="34" charset="0"/>
              <a:buChar char="•"/>
            </a:pPr>
            <a:r>
              <a:rPr lang="en-US" dirty="0" err="1" smtClean="0"/>
              <a:t>Panjang</a:t>
            </a:r>
            <a:r>
              <a:rPr lang="en-US" dirty="0" smtClean="0"/>
              <a:t> </a:t>
            </a:r>
            <a:r>
              <a:rPr lang="en-US" dirty="0" err="1" smtClean="0"/>
              <a:t>Fisik</a:t>
            </a:r>
            <a:endParaRPr lang="en-US" dirty="0" smtClean="0"/>
          </a:p>
          <a:p>
            <a:pPr marL="231775" indent="-231775">
              <a:buFont typeface="Arial" pitchFamily="34" charset="0"/>
              <a:buChar char="•"/>
            </a:pPr>
            <a:r>
              <a:rPr lang="en-US" dirty="0" err="1" smtClean="0"/>
              <a:t>Lebar</a:t>
            </a:r>
            <a:r>
              <a:rPr lang="en-US" dirty="0" smtClean="0"/>
              <a:t> </a:t>
            </a:r>
            <a:r>
              <a:rPr lang="en-US" dirty="0" err="1" smtClean="0"/>
              <a:t>Fisik</a:t>
            </a:r>
            <a:endParaRPr lang="en-US" dirty="0" smtClean="0"/>
          </a:p>
          <a:p>
            <a:pPr marL="231775" indent="-231775">
              <a:buFont typeface="Arial" pitchFamily="34" charset="0"/>
              <a:buChar char="•"/>
            </a:pPr>
            <a:r>
              <a:rPr lang="en-US" dirty="0" smtClean="0"/>
              <a:t>area</a:t>
            </a:r>
          </a:p>
          <a:p>
            <a:pPr marL="231775" indent="-231775">
              <a:buFont typeface="Arial" pitchFamily="34" charset="0"/>
              <a:buChar char="•"/>
            </a:pPr>
            <a:r>
              <a:rPr lang="en-US" dirty="0" smtClean="0"/>
              <a:t>perimeter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keliling</a:t>
            </a:r>
            <a:r>
              <a:rPr lang="en-US" dirty="0" smtClean="0"/>
              <a:t> </a:t>
            </a:r>
            <a:r>
              <a:rPr lang="en-US" dirty="0" err="1" smtClean="0"/>
              <a:t>daun</a:t>
            </a:r>
            <a:endParaRPr lang="en-US" dirty="0" smtClean="0"/>
          </a:p>
          <a:p>
            <a:endParaRPr lang="en-US" i="1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609600" y="1600200"/>
            <a:ext cx="2971800" cy="3048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</a:t>
            </a:r>
            <a:r>
              <a:rPr lang="en-US" dirty="0" err="1" smtClean="0"/>
              <a:t>Ciri</a:t>
            </a:r>
            <a:r>
              <a:rPr lang="en-US" dirty="0" smtClean="0"/>
              <a:t> </a:t>
            </a:r>
            <a:r>
              <a:rPr lang="en-US" dirty="0" err="1" smtClean="0"/>
              <a:t>Geometrik</a:t>
            </a:r>
            <a:r>
              <a:rPr lang="en-US" dirty="0" smtClean="0"/>
              <a:t> </a:t>
            </a:r>
            <a:r>
              <a:rPr lang="en-US" dirty="0" err="1" smtClean="0"/>
              <a:t>Dasar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562600" y="2667000"/>
            <a:ext cx="3124200" cy="3429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562600" y="3178076"/>
            <a:ext cx="31571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231775">
              <a:buFont typeface="Arial" pitchFamily="34" charset="0"/>
              <a:buChar char="•"/>
            </a:pPr>
            <a:r>
              <a:rPr lang="en-US" i="1" dirty="0" smtClean="0"/>
              <a:t>smooth factor</a:t>
            </a:r>
          </a:p>
          <a:p>
            <a:pPr marL="231775" indent="-231775">
              <a:buFont typeface="Arial" pitchFamily="34" charset="0"/>
              <a:buChar char="•"/>
            </a:pPr>
            <a:r>
              <a:rPr lang="en-US" i="1" dirty="0" smtClean="0"/>
              <a:t>Aspect ratio</a:t>
            </a:r>
          </a:p>
          <a:p>
            <a:pPr marL="231775" indent="-231775">
              <a:buFont typeface="Arial" pitchFamily="34" charset="0"/>
              <a:buChar char="•"/>
            </a:pPr>
            <a:r>
              <a:rPr lang="en-US" i="1" dirty="0" smtClean="0"/>
              <a:t>form factor</a:t>
            </a:r>
          </a:p>
          <a:p>
            <a:pPr marL="231775" indent="-231775">
              <a:buFont typeface="Arial" pitchFamily="34" charset="0"/>
              <a:buChar char="•"/>
            </a:pPr>
            <a:r>
              <a:rPr lang="en-US" i="1" dirty="0" smtClean="0"/>
              <a:t>Rectangularity</a:t>
            </a:r>
          </a:p>
          <a:p>
            <a:pPr marL="231775" indent="-231775">
              <a:buFont typeface="Arial" pitchFamily="34" charset="0"/>
              <a:buChar char="•"/>
            </a:pPr>
            <a:r>
              <a:rPr lang="en-US" i="1" dirty="0" smtClean="0"/>
              <a:t>Narrow factor</a:t>
            </a:r>
          </a:p>
          <a:p>
            <a:pPr marL="231775" indent="-231775">
              <a:buFont typeface="Arial" pitchFamily="34" charset="0"/>
              <a:buChar char="•"/>
            </a:pPr>
            <a:r>
              <a:rPr lang="en-US" i="1" dirty="0" smtClean="0"/>
              <a:t>Perimeter ratio of diameter</a:t>
            </a:r>
          </a:p>
          <a:p>
            <a:pPr marL="231775" indent="-231775">
              <a:buFont typeface="Arial" pitchFamily="34" charset="0"/>
              <a:buChar char="•"/>
            </a:pPr>
            <a:r>
              <a:rPr lang="en-US" dirty="0" smtClean="0"/>
              <a:t>Perimeter ratio of physiological length and physiological Width</a:t>
            </a:r>
          </a:p>
          <a:p>
            <a:pPr marL="231775" indent="-231775">
              <a:buFont typeface="Arial" pitchFamily="34" charset="0"/>
              <a:buChar char="•"/>
            </a:pPr>
            <a:r>
              <a:rPr lang="en-US" dirty="0" smtClean="0"/>
              <a:t>5 Vein features 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5638800" y="2743200"/>
            <a:ext cx="2971800" cy="3048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12 </a:t>
            </a:r>
            <a:r>
              <a:rPr lang="en-US" dirty="0" err="1" smtClean="0"/>
              <a:t>Ciri</a:t>
            </a:r>
            <a:r>
              <a:rPr lang="en-US" dirty="0" smtClean="0"/>
              <a:t> </a:t>
            </a:r>
            <a:r>
              <a:rPr lang="en-US" dirty="0" err="1" smtClean="0"/>
              <a:t>Morfologi</a:t>
            </a:r>
            <a:r>
              <a:rPr lang="en-US" dirty="0" smtClean="0"/>
              <a:t> Digital</a:t>
            </a:r>
            <a:endParaRPr lang="en-US" dirty="0"/>
          </a:p>
        </p:txBody>
      </p:sp>
      <p:cxnSp>
        <p:nvCxnSpPr>
          <p:cNvPr id="17" name="Elbow Connector 16"/>
          <p:cNvCxnSpPr>
            <a:stCxn id="4" idx="3"/>
            <a:endCxn id="10" idx="1"/>
          </p:cNvCxnSpPr>
          <p:nvPr/>
        </p:nvCxnSpPr>
        <p:spPr>
          <a:xfrm>
            <a:off x="3657600" y="2667000"/>
            <a:ext cx="1905000" cy="194223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/>
          <a:srcRect l="30454" t="39583" r="45534" b="32292"/>
          <a:stretch>
            <a:fillRect/>
          </a:stretch>
        </p:blipFill>
        <p:spPr bwMode="auto">
          <a:xfrm>
            <a:off x="381000" y="3886200"/>
            <a:ext cx="4049889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9" grpId="0" animBg="1"/>
      <p:bldP spid="10" grpId="0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6088</TotalTime>
  <Words>1193</Words>
  <Application>Microsoft Office PowerPoint</Application>
  <PresentationFormat>On-screen Show (4:3)</PresentationFormat>
  <Paragraphs>245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Tahoma</vt:lpstr>
      <vt:lpstr>Times New Roman</vt:lpstr>
      <vt:lpstr>Wingdings</vt:lpstr>
      <vt:lpstr>Office Theme</vt:lpstr>
      <vt:lpstr>PowerPoint Presentation</vt:lpstr>
      <vt:lpstr>Latar Belakang</vt:lpstr>
      <vt:lpstr>Latar Belakang</vt:lpstr>
      <vt:lpstr>Latar Belakang</vt:lpstr>
      <vt:lpstr>Latar Belakang</vt:lpstr>
      <vt:lpstr>Paper yang Dibahas</vt:lpstr>
      <vt:lpstr>Paper 1: A Leaf Recognition Algorithm for Plant Classification Using Probabilistic Neural Network </vt:lpstr>
      <vt:lpstr>Pra-Proses</vt:lpstr>
      <vt:lpstr>Ekstraksi Ciri (12 Ciri)</vt:lpstr>
      <vt:lpstr>12 Ciri Morfologi Digital</vt:lpstr>
      <vt:lpstr>5 Vein features </vt:lpstr>
      <vt:lpstr>Probabilistic Neural Network (PNN)</vt:lpstr>
      <vt:lpstr>Akurasi</vt:lpstr>
      <vt:lpstr>Paper 2: An Implementation of Leaf Recognition System using Leaf Vein and Shape</vt:lpstr>
      <vt:lpstr>Leaf Contour Extraction</vt:lpstr>
      <vt:lpstr>Leaf feature extraction</vt:lpstr>
      <vt:lpstr>Distance and FFT-based frequency domain analysis</vt:lpstr>
      <vt:lpstr>Distance and FFT-based frequency domain analysis (10 Feature)</vt:lpstr>
      <vt:lpstr>Geometric and digital morphological features (10 Feature)</vt:lpstr>
      <vt:lpstr>Convex hull</vt:lpstr>
      <vt:lpstr>Experimental result for proposed leaf recognition system</vt:lpstr>
      <vt:lpstr>Paper 3: A Computer Aided System for Tropical Leaf Medicinal Plant Identification</vt:lpstr>
      <vt:lpstr>Local Binary Patterns Variance (LBPV)</vt:lpstr>
      <vt:lpstr>Ekstraksi dengan Riu</vt:lpstr>
      <vt:lpstr>Ekstraksi dengan Var</vt:lpstr>
      <vt:lpstr>Ekstraksi dengan LBPV</vt:lpstr>
      <vt:lpstr>Accuracy</vt:lpstr>
      <vt:lpstr>Penelitian yang Diusulkan: Klasifikasi Citra Daun Menggunakan Fitur Morfologi, Bentuk dan Tekstur dengan Probabilistic Neural Network </vt:lpstr>
      <vt:lpstr>Reference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Desta</dc:creator>
  <cp:lastModifiedBy>user</cp:lastModifiedBy>
  <cp:revision>408</cp:revision>
  <dcterms:created xsi:type="dcterms:W3CDTF">2011-10-27T18:00:29Z</dcterms:created>
  <dcterms:modified xsi:type="dcterms:W3CDTF">2020-05-18T02:05:31Z</dcterms:modified>
</cp:coreProperties>
</file>